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66"/>
  </p:notesMasterIdLst>
  <p:sldIdLst>
    <p:sldId id="256" r:id="rId2"/>
    <p:sldId id="281" r:id="rId3"/>
    <p:sldId id="257" r:id="rId4"/>
    <p:sldId id="283" r:id="rId5"/>
    <p:sldId id="267" r:id="rId6"/>
    <p:sldId id="268" r:id="rId7"/>
    <p:sldId id="269" r:id="rId8"/>
    <p:sldId id="270" r:id="rId9"/>
    <p:sldId id="271" r:id="rId10"/>
    <p:sldId id="259" r:id="rId11"/>
    <p:sldId id="260" r:id="rId12"/>
    <p:sldId id="261" r:id="rId13"/>
    <p:sldId id="279" r:id="rId14"/>
    <p:sldId id="262" r:id="rId15"/>
    <p:sldId id="263" r:id="rId16"/>
    <p:sldId id="264" r:id="rId17"/>
    <p:sldId id="265" r:id="rId18"/>
    <p:sldId id="266" r:id="rId19"/>
    <p:sldId id="272" r:id="rId20"/>
    <p:sldId id="273" r:id="rId21"/>
    <p:sldId id="275" r:id="rId22"/>
    <p:sldId id="276" r:id="rId23"/>
    <p:sldId id="277" r:id="rId24"/>
    <p:sldId id="278" r:id="rId25"/>
    <p:sldId id="280" r:id="rId26"/>
    <p:sldId id="282" r:id="rId27"/>
    <p:sldId id="287" r:id="rId28"/>
    <p:sldId id="284" r:id="rId29"/>
    <p:sldId id="288" r:id="rId30"/>
    <p:sldId id="285" r:id="rId31"/>
    <p:sldId id="289" r:id="rId32"/>
    <p:sldId id="286" r:id="rId33"/>
    <p:sldId id="316" r:id="rId34"/>
    <p:sldId id="291" r:id="rId35"/>
    <p:sldId id="292" r:id="rId36"/>
    <p:sldId id="295" r:id="rId37"/>
    <p:sldId id="317" r:id="rId38"/>
    <p:sldId id="296" r:id="rId39"/>
    <p:sldId id="318" r:id="rId40"/>
    <p:sldId id="315" r:id="rId41"/>
    <p:sldId id="319" r:id="rId42"/>
    <p:sldId id="314" r:id="rId43"/>
    <p:sldId id="293" r:id="rId44"/>
    <p:sldId id="297" r:id="rId45"/>
    <p:sldId id="298" r:id="rId46"/>
    <p:sldId id="320" r:id="rId47"/>
    <p:sldId id="294" r:id="rId48"/>
    <p:sldId id="299" r:id="rId49"/>
    <p:sldId id="313" r:id="rId50"/>
    <p:sldId id="300" r:id="rId51"/>
    <p:sldId id="301" r:id="rId52"/>
    <p:sldId id="302" r:id="rId53"/>
    <p:sldId id="312" r:id="rId54"/>
    <p:sldId id="303" r:id="rId55"/>
    <p:sldId id="304" r:id="rId56"/>
    <p:sldId id="305" r:id="rId57"/>
    <p:sldId id="307" r:id="rId58"/>
    <p:sldId id="308" r:id="rId59"/>
    <p:sldId id="309" r:id="rId60"/>
    <p:sldId id="310" r:id="rId61"/>
    <p:sldId id="322" r:id="rId62"/>
    <p:sldId id="311" r:id="rId63"/>
    <p:sldId id="323" r:id="rId64"/>
    <p:sldId id="321" r:id="rId65"/>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ardsectie" id="{22798F44-A559-4AEC-A227-71F966D71FE9}">
          <p14:sldIdLst>
            <p14:sldId id="256"/>
            <p14:sldId id="281"/>
            <p14:sldId id="257"/>
            <p14:sldId id="283"/>
            <p14:sldId id="267"/>
            <p14:sldId id="268"/>
            <p14:sldId id="269"/>
            <p14:sldId id="270"/>
            <p14:sldId id="271"/>
            <p14:sldId id="259"/>
            <p14:sldId id="260"/>
            <p14:sldId id="261"/>
            <p14:sldId id="279"/>
            <p14:sldId id="262"/>
            <p14:sldId id="263"/>
            <p14:sldId id="264"/>
            <p14:sldId id="265"/>
            <p14:sldId id="266"/>
            <p14:sldId id="272"/>
            <p14:sldId id="273"/>
            <p14:sldId id="275"/>
            <p14:sldId id="276"/>
            <p14:sldId id="277"/>
            <p14:sldId id="278"/>
          </p14:sldIdLst>
        </p14:section>
        <p14:section name="BLOK 2" id="{D5B6B3F7-3137-455B-9C52-8EFE32A72530}">
          <p14:sldIdLst>
            <p14:sldId id="280"/>
            <p14:sldId id="282"/>
            <p14:sldId id="287"/>
            <p14:sldId id="284"/>
            <p14:sldId id="288"/>
            <p14:sldId id="285"/>
            <p14:sldId id="289"/>
            <p14:sldId id="286"/>
            <p14:sldId id="316"/>
            <p14:sldId id="291"/>
            <p14:sldId id="292"/>
            <p14:sldId id="295"/>
            <p14:sldId id="317"/>
            <p14:sldId id="296"/>
            <p14:sldId id="318"/>
            <p14:sldId id="315"/>
            <p14:sldId id="319"/>
            <p14:sldId id="314"/>
            <p14:sldId id="293"/>
            <p14:sldId id="297"/>
            <p14:sldId id="298"/>
            <p14:sldId id="320"/>
            <p14:sldId id="294"/>
            <p14:sldId id="299"/>
            <p14:sldId id="313"/>
            <p14:sldId id="300"/>
            <p14:sldId id="301"/>
            <p14:sldId id="302"/>
            <p14:sldId id="312"/>
            <p14:sldId id="303"/>
            <p14:sldId id="304"/>
            <p14:sldId id="305"/>
            <p14:sldId id="307"/>
            <p14:sldId id="308"/>
            <p14:sldId id="309"/>
            <p14:sldId id="310"/>
            <p14:sldId id="322"/>
            <p14:sldId id="311"/>
            <p14:sldId id="323"/>
            <p14:sldId id="32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CDEF6"/>
    <a:srgbClr val="3A8EC4"/>
    <a:srgbClr val="FBFBFB"/>
    <a:srgbClr val="63CCF1"/>
    <a:srgbClr val="5F6475"/>
    <a:srgbClr val="1B1B36"/>
    <a:srgbClr val="5DCAF0"/>
    <a:srgbClr val="5F45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ijl, gemiddeld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Stijl, gemiddeld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3" autoAdjust="0"/>
    <p:restoredTop sz="94937" autoAdjust="0"/>
  </p:normalViewPr>
  <p:slideViewPr>
    <p:cSldViewPr snapToGrid="0">
      <p:cViewPr>
        <p:scale>
          <a:sx n="100" d="100"/>
          <a:sy n="100" d="100"/>
        </p:scale>
        <p:origin x="852" y="23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8" d="100"/>
          <a:sy n="88" d="100"/>
        </p:scale>
        <p:origin x="3822" y="10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nl-NL"/>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percentStacked"/>
        <c:varyColors val="0"/>
        <c:ser>
          <c:idx val="0"/>
          <c:order val="0"/>
          <c:tx>
            <c:strRef>
              <c:f>Blad1!$B$1</c:f>
              <c:strCache>
                <c:ptCount val="1"/>
                <c:pt idx="0">
                  <c:v>Reeks 1</c:v>
                </c:pt>
              </c:strCache>
            </c:strRef>
          </c:tx>
          <c:spPr>
            <a:solidFill>
              <a:srgbClr val="00B0F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bg1"/>
                    </a:solidFill>
                    <a:latin typeface="+mn-lt"/>
                    <a:ea typeface="+mn-ea"/>
                    <a:cs typeface="+mn-cs"/>
                  </a:defRPr>
                </a:pPr>
                <a:endParaRPr lang="nl-NL"/>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Blad1!$A$2:$A$4</c:f>
              <c:numCache>
                <c:formatCode>General</c:formatCode>
                <c:ptCount val="3"/>
                <c:pt idx="0">
                  <c:v>2011</c:v>
                </c:pt>
                <c:pt idx="1">
                  <c:v>2012</c:v>
                </c:pt>
                <c:pt idx="2">
                  <c:v>2013</c:v>
                </c:pt>
              </c:numCache>
            </c:numRef>
          </c:cat>
          <c:val>
            <c:numRef>
              <c:f>Blad1!$B$2:$B$4</c:f>
              <c:numCache>
                <c:formatCode>0%</c:formatCode>
                <c:ptCount val="3"/>
                <c:pt idx="0">
                  <c:v>0.52</c:v>
                </c:pt>
                <c:pt idx="1">
                  <c:v>0.6</c:v>
                </c:pt>
                <c:pt idx="2">
                  <c:v>0.72</c:v>
                </c:pt>
              </c:numCache>
            </c:numRef>
          </c:val>
        </c:ser>
        <c:ser>
          <c:idx val="1"/>
          <c:order val="1"/>
          <c:tx>
            <c:strRef>
              <c:f>Blad1!$C$1</c:f>
              <c:strCache>
                <c:ptCount val="1"/>
                <c:pt idx="0">
                  <c:v>Reeks 2</c:v>
                </c:pt>
              </c:strCache>
            </c:strRef>
          </c:tx>
          <c:spPr>
            <a:solidFill>
              <a:schemeClr val="bg2"/>
            </a:solidFill>
            <a:ln>
              <a:noFill/>
            </a:ln>
            <a:effectLst/>
          </c:spPr>
          <c:invertIfNegative val="0"/>
          <c:cat>
            <c:numRef>
              <c:f>Blad1!$A$2:$A$4</c:f>
              <c:numCache>
                <c:formatCode>General</c:formatCode>
                <c:ptCount val="3"/>
                <c:pt idx="0">
                  <c:v>2011</c:v>
                </c:pt>
                <c:pt idx="1">
                  <c:v>2012</c:v>
                </c:pt>
                <c:pt idx="2">
                  <c:v>2013</c:v>
                </c:pt>
              </c:numCache>
            </c:numRef>
          </c:cat>
          <c:val>
            <c:numRef>
              <c:f>Blad1!$C$2:$C$4</c:f>
              <c:numCache>
                <c:formatCode>0%</c:formatCode>
                <c:ptCount val="3"/>
                <c:pt idx="0">
                  <c:v>0.48</c:v>
                </c:pt>
                <c:pt idx="1">
                  <c:v>0.4</c:v>
                </c:pt>
                <c:pt idx="2">
                  <c:v>0.28000000000000003</c:v>
                </c:pt>
              </c:numCache>
            </c:numRef>
          </c:val>
        </c:ser>
        <c:dLbls>
          <c:showLegendKey val="0"/>
          <c:showVal val="0"/>
          <c:showCatName val="0"/>
          <c:showSerName val="0"/>
          <c:showPercent val="0"/>
          <c:showBubbleSize val="0"/>
        </c:dLbls>
        <c:gapWidth val="50"/>
        <c:overlap val="100"/>
        <c:axId val="91834096"/>
        <c:axId val="91834656"/>
      </c:barChart>
      <c:catAx>
        <c:axId val="91834096"/>
        <c:scaling>
          <c:orientation val="maxMin"/>
        </c:scaling>
        <c:delete val="0"/>
        <c:axPos val="l"/>
        <c:numFmt formatCode="General" sourceLinked="1"/>
        <c:majorTickMark val="out"/>
        <c:minorTickMark val="none"/>
        <c:tickLblPos val="high"/>
        <c:spPr>
          <a:noFill/>
          <a:ln w="9525" cap="flat" cmpd="sng" algn="ctr">
            <a:noFill/>
            <a:round/>
          </a:ln>
          <a:effectLst/>
        </c:spPr>
        <c:txPr>
          <a:bodyPr rot="0" spcFirstLastPara="1" vertOverflow="ellipsis" wrap="square" anchor="ctr" anchorCtr="1"/>
          <a:lstStyle/>
          <a:p>
            <a:pPr>
              <a:defRPr sz="3600" b="1" i="0" u="none" strike="noStrike" kern="1200" baseline="0">
                <a:solidFill>
                  <a:schemeClr val="bg2">
                    <a:lumMod val="90000"/>
                  </a:schemeClr>
                </a:solidFill>
                <a:latin typeface="+mn-lt"/>
                <a:ea typeface="+mn-ea"/>
                <a:cs typeface="+mn-cs"/>
              </a:defRPr>
            </a:pPr>
            <a:endParaRPr lang="nl-NL"/>
          </a:p>
        </c:txPr>
        <c:crossAx val="91834656"/>
        <c:crosses val="autoZero"/>
        <c:auto val="1"/>
        <c:lblAlgn val="ctr"/>
        <c:lblOffset val="100"/>
        <c:noMultiLvlLbl val="0"/>
      </c:catAx>
      <c:valAx>
        <c:axId val="91834656"/>
        <c:scaling>
          <c:orientation val="minMax"/>
        </c:scaling>
        <c:delete val="1"/>
        <c:axPos val="t"/>
        <c:numFmt formatCode="0%" sourceLinked="1"/>
        <c:majorTickMark val="out"/>
        <c:minorTickMark val="none"/>
        <c:tickLblPos val="nextTo"/>
        <c:crossAx val="918340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eg>
</file>

<file path=ppt/media/image13.png>
</file>

<file path=ppt/media/image14.png>
</file>

<file path=ppt/media/image15.png>
</file>

<file path=ppt/media/image16.jpg>
</file>

<file path=ppt/media/image17.jpg>
</file>

<file path=ppt/media/image18.jpg>
</file>

<file path=ppt/media/image19.png>
</file>

<file path=ppt/media/image2.png>
</file>

<file path=ppt/media/image20.png>
</file>

<file path=ppt/media/image21.jpeg>
</file>

<file path=ppt/media/image22.png>
</file>

<file path=ppt/media/image23.png>
</file>

<file path=ppt/media/image24.jpeg>
</file>

<file path=ppt/media/image25.png>
</file>

<file path=ppt/media/image26.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1FC62C-B432-4E0F-A22A-B08C16394638}" type="datetimeFigureOut">
              <a:rPr lang="nl-NL" smtClean="0"/>
              <a:t>7-10-2014</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5B83F3-B871-48C1-8D50-2481D569C0D5}" type="slidenum">
              <a:rPr lang="nl-NL" smtClean="0"/>
              <a:t>‹nr.›</a:t>
            </a:fld>
            <a:endParaRPr lang="nl-NL"/>
          </a:p>
        </p:txBody>
      </p:sp>
    </p:spTree>
    <p:extLst>
      <p:ext uri="{BB962C8B-B14F-4D97-AF65-F5344CB8AC3E}">
        <p14:creationId xmlns:p14="http://schemas.microsoft.com/office/powerpoint/2010/main" val="2592446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1</a:t>
            </a:fld>
            <a:endParaRPr lang="nl-NL"/>
          </a:p>
        </p:txBody>
      </p:sp>
    </p:spTree>
    <p:extLst>
      <p:ext uri="{BB962C8B-B14F-4D97-AF65-F5344CB8AC3E}">
        <p14:creationId xmlns:p14="http://schemas.microsoft.com/office/powerpoint/2010/main" val="1608281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Een nadeel van een mobiele website is dat er in een zoekmachine meerdere sites worden gevonden met grotendeels dezelfde inhoud. Zo kan een bezoeker per ongeluk met zijn telefoon op een voor het tablet geoptimaliseerde design terecht komen. Hierdoor wordt het gebruiksgemak weer teniet gedaan. Een mobiele website is vooral nuttig wanneer je je gewone website niet wilt aanpassen en wanneer je weet dat je klanten op een smartphone of tablet maar bepaalde elementen van je website gebruiken.</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13</a:t>
            </a:fld>
            <a:endParaRPr lang="nl-NL"/>
          </a:p>
        </p:txBody>
      </p:sp>
    </p:spTree>
    <p:extLst>
      <p:ext uri="{BB962C8B-B14F-4D97-AF65-F5344CB8AC3E}">
        <p14:creationId xmlns:p14="http://schemas.microsoft.com/office/powerpoint/2010/main" val="14714366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Een nadeel van een mobiele website is dat er in een zoekmachine meerdere sites worden gevonden met grotendeels dezelfde inhoud. Zo kan een bezoeker per ongeluk met zijn telefoon op een voor het tablet geoptimaliseerde design terecht komen. Hierdoor wordt het gebruiksgemak weer teniet gedaan. Een mobiele website is vooral nuttig wanneer je je gewone website niet wilt aanpassen en wanneer je weet dat je klanten op een smartphone of tablet maar bepaalde elementen van je website gebruiken.</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14</a:t>
            </a:fld>
            <a:endParaRPr lang="nl-NL"/>
          </a:p>
        </p:txBody>
      </p:sp>
    </p:spTree>
    <p:extLst>
      <p:ext uri="{BB962C8B-B14F-4D97-AF65-F5344CB8AC3E}">
        <p14:creationId xmlns:p14="http://schemas.microsoft.com/office/powerpoint/2010/main" val="41696443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15</a:t>
            </a:fld>
            <a:endParaRPr lang="nl-NL"/>
          </a:p>
        </p:txBody>
      </p:sp>
    </p:spTree>
    <p:extLst>
      <p:ext uri="{BB962C8B-B14F-4D97-AF65-F5344CB8AC3E}">
        <p14:creationId xmlns:p14="http://schemas.microsoft.com/office/powerpoint/2010/main" val="34715918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Slider verdwijnt en menu wordt</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dropdown</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16</a:t>
            </a:fld>
            <a:endParaRPr lang="nl-NL"/>
          </a:p>
        </p:txBody>
      </p:sp>
    </p:spTree>
    <p:extLst>
      <p:ext uri="{BB962C8B-B14F-4D97-AF65-F5344CB8AC3E}">
        <p14:creationId xmlns:p14="http://schemas.microsoft.com/office/powerpoint/2010/main" val="627705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Grote</a:t>
            </a:r>
            <a:r>
              <a:rPr lang="nl-NL" sz="1200" kern="1200" baseline="0" dirty="0" smtClean="0">
                <a:solidFill>
                  <a:schemeClr val="tx1"/>
                </a:solidFill>
                <a:effectLst/>
                <a:latin typeface="+mn-lt"/>
                <a:ea typeface="+mn-ea"/>
                <a:cs typeface="+mn-cs"/>
              </a:rPr>
              <a:t> achtergrond </a:t>
            </a:r>
            <a:r>
              <a:rPr lang="nl-NL" sz="1200" kern="1200" baseline="0" dirty="0" err="1" smtClean="0">
                <a:solidFill>
                  <a:schemeClr val="tx1"/>
                </a:solidFill>
                <a:effectLst/>
                <a:latin typeface="+mn-lt"/>
                <a:ea typeface="+mn-ea"/>
                <a:cs typeface="+mn-cs"/>
              </a:rPr>
              <a:t>verdwijnd</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17</a:t>
            </a:fld>
            <a:endParaRPr lang="nl-NL"/>
          </a:p>
        </p:txBody>
      </p:sp>
    </p:spTree>
    <p:extLst>
      <p:ext uri="{BB962C8B-B14F-4D97-AF65-F5344CB8AC3E}">
        <p14:creationId xmlns:p14="http://schemas.microsoft.com/office/powerpoint/2010/main" val="34475140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Grijze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tweet</a:t>
            </a:r>
            <a:r>
              <a:rPr lang="nl-NL" sz="1200" kern="1200" baseline="0" dirty="0" smtClean="0">
                <a:solidFill>
                  <a:schemeClr val="tx1"/>
                </a:solidFill>
                <a:effectLst/>
                <a:latin typeface="+mn-lt"/>
                <a:ea typeface="+mn-ea"/>
                <a:cs typeface="+mn-cs"/>
              </a:rPr>
              <a:t> is verdwenen</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18</a:t>
            </a:fld>
            <a:endParaRPr lang="nl-NL"/>
          </a:p>
        </p:txBody>
      </p:sp>
    </p:spTree>
    <p:extLst>
      <p:ext uri="{BB962C8B-B14F-4D97-AF65-F5344CB8AC3E}">
        <p14:creationId xmlns:p14="http://schemas.microsoft.com/office/powerpoint/2010/main" val="32243880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20</a:t>
            </a:fld>
            <a:endParaRPr lang="nl-NL"/>
          </a:p>
        </p:txBody>
      </p:sp>
    </p:spTree>
    <p:extLst>
      <p:ext uri="{BB962C8B-B14F-4D97-AF65-F5344CB8AC3E}">
        <p14:creationId xmlns:p14="http://schemas.microsoft.com/office/powerpoint/2010/main" val="15589864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32</a:t>
            </a:fld>
            <a:endParaRPr lang="nl-NL"/>
          </a:p>
        </p:txBody>
      </p:sp>
    </p:spTree>
    <p:extLst>
      <p:ext uri="{BB962C8B-B14F-4D97-AF65-F5344CB8AC3E}">
        <p14:creationId xmlns:p14="http://schemas.microsoft.com/office/powerpoint/2010/main" val="2796502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48</a:t>
            </a:fld>
            <a:endParaRPr lang="nl-NL"/>
          </a:p>
        </p:txBody>
      </p:sp>
    </p:spTree>
    <p:extLst>
      <p:ext uri="{BB962C8B-B14F-4D97-AF65-F5344CB8AC3E}">
        <p14:creationId xmlns:p14="http://schemas.microsoft.com/office/powerpoint/2010/main" val="9698328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51</a:t>
            </a:fld>
            <a:endParaRPr lang="nl-NL"/>
          </a:p>
        </p:txBody>
      </p:sp>
    </p:spTree>
    <p:extLst>
      <p:ext uri="{BB962C8B-B14F-4D97-AF65-F5344CB8AC3E}">
        <p14:creationId xmlns:p14="http://schemas.microsoft.com/office/powerpoint/2010/main" val="1647586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Responsive design is een efficiënte en doeltreffende aanpak om websites toegankelijk te maken voor zowel tablets, smartphones, </a:t>
            </a:r>
            <a:r>
              <a:rPr lang="nl-NL" sz="1200" kern="1200" dirty="0" err="1" smtClean="0">
                <a:solidFill>
                  <a:schemeClr val="tx1"/>
                </a:solidFill>
                <a:effectLst/>
                <a:latin typeface="+mn-lt"/>
                <a:ea typeface="+mn-ea"/>
                <a:cs typeface="+mn-cs"/>
              </a:rPr>
              <a:t>laptops</a:t>
            </a:r>
            <a:r>
              <a:rPr lang="nl-NL" sz="1200" kern="1200" dirty="0" smtClean="0">
                <a:solidFill>
                  <a:schemeClr val="tx1"/>
                </a:solidFill>
                <a:effectLst/>
                <a:latin typeface="+mn-lt"/>
                <a:ea typeface="+mn-ea"/>
                <a:cs typeface="+mn-cs"/>
              </a:rPr>
              <a:t> als de klassieke pc.</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5</a:t>
            </a:fld>
            <a:endParaRPr lang="nl-NL"/>
          </a:p>
        </p:txBody>
      </p:sp>
    </p:spTree>
    <p:extLst>
      <p:ext uri="{BB962C8B-B14F-4D97-AF65-F5344CB8AC3E}">
        <p14:creationId xmlns:p14="http://schemas.microsoft.com/office/powerpoint/2010/main" val="15114833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52</a:t>
            </a:fld>
            <a:endParaRPr lang="nl-NL"/>
          </a:p>
        </p:txBody>
      </p:sp>
    </p:spTree>
    <p:extLst>
      <p:ext uri="{BB962C8B-B14F-4D97-AF65-F5344CB8AC3E}">
        <p14:creationId xmlns:p14="http://schemas.microsoft.com/office/powerpoint/2010/main" val="34116217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Voorbeelden slechte</a:t>
            </a:r>
            <a:r>
              <a:rPr lang="nl-NL" sz="1200" kern="1200" baseline="0" dirty="0" smtClean="0">
                <a:solidFill>
                  <a:schemeClr val="tx1"/>
                </a:solidFill>
                <a:effectLst/>
                <a:latin typeface="+mn-lt"/>
                <a:ea typeface="+mn-ea"/>
                <a:cs typeface="+mn-cs"/>
              </a:rPr>
              <a:t> websites</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57</a:t>
            </a:fld>
            <a:endParaRPr lang="nl-NL"/>
          </a:p>
        </p:txBody>
      </p:sp>
    </p:spTree>
    <p:extLst>
      <p:ext uri="{BB962C8B-B14F-4D97-AF65-F5344CB8AC3E}">
        <p14:creationId xmlns:p14="http://schemas.microsoft.com/office/powerpoint/2010/main" val="19892070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Voorbeelden </a:t>
            </a:r>
            <a:r>
              <a:rPr lang="nl-NL" sz="1200" kern="1200" smtClean="0">
                <a:solidFill>
                  <a:schemeClr val="tx1"/>
                </a:solidFill>
                <a:effectLst/>
                <a:latin typeface="+mn-lt"/>
                <a:ea typeface="+mn-ea"/>
                <a:cs typeface="+mn-cs"/>
              </a:rPr>
              <a:t>slechte</a:t>
            </a:r>
            <a:r>
              <a:rPr lang="nl-NL" sz="1200" kern="1200" baseline="0" smtClean="0">
                <a:solidFill>
                  <a:schemeClr val="tx1"/>
                </a:solidFill>
                <a:effectLst/>
                <a:latin typeface="+mn-lt"/>
                <a:ea typeface="+mn-ea"/>
                <a:cs typeface="+mn-cs"/>
              </a:rPr>
              <a:t> websites</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58</a:t>
            </a:fld>
            <a:endParaRPr lang="nl-NL"/>
          </a:p>
        </p:txBody>
      </p:sp>
    </p:spTree>
    <p:extLst>
      <p:ext uri="{BB962C8B-B14F-4D97-AF65-F5344CB8AC3E}">
        <p14:creationId xmlns:p14="http://schemas.microsoft.com/office/powerpoint/2010/main" val="130776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Voorbeelden </a:t>
            </a:r>
            <a:r>
              <a:rPr lang="nl-NL" sz="1200" kern="1200" smtClean="0">
                <a:solidFill>
                  <a:schemeClr val="tx1"/>
                </a:solidFill>
                <a:effectLst/>
                <a:latin typeface="+mn-lt"/>
                <a:ea typeface="+mn-ea"/>
                <a:cs typeface="+mn-cs"/>
              </a:rPr>
              <a:t>slechte</a:t>
            </a:r>
            <a:r>
              <a:rPr lang="nl-NL" sz="1200" kern="1200" baseline="0" smtClean="0">
                <a:solidFill>
                  <a:schemeClr val="tx1"/>
                </a:solidFill>
                <a:effectLst/>
                <a:latin typeface="+mn-lt"/>
                <a:ea typeface="+mn-ea"/>
                <a:cs typeface="+mn-cs"/>
              </a:rPr>
              <a:t> websites</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59</a:t>
            </a:fld>
            <a:endParaRPr lang="nl-NL"/>
          </a:p>
        </p:txBody>
      </p:sp>
    </p:spTree>
    <p:extLst>
      <p:ext uri="{BB962C8B-B14F-4D97-AF65-F5344CB8AC3E}">
        <p14:creationId xmlns:p14="http://schemas.microsoft.com/office/powerpoint/2010/main" val="37216597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62</a:t>
            </a:fld>
            <a:endParaRPr lang="nl-NL"/>
          </a:p>
        </p:txBody>
      </p:sp>
    </p:spTree>
    <p:extLst>
      <p:ext uri="{BB962C8B-B14F-4D97-AF65-F5344CB8AC3E}">
        <p14:creationId xmlns:p14="http://schemas.microsoft.com/office/powerpoint/2010/main" val="24199423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64</a:t>
            </a:fld>
            <a:endParaRPr lang="nl-NL"/>
          </a:p>
        </p:txBody>
      </p:sp>
    </p:spTree>
    <p:extLst>
      <p:ext uri="{BB962C8B-B14F-4D97-AF65-F5344CB8AC3E}">
        <p14:creationId xmlns:p14="http://schemas.microsoft.com/office/powerpoint/2010/main" val="3668310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Simpel gezegd passen responsive websites zich aan naar de scherm resolutie die een bezoeker van de website gebruikt. Of dit nu een desktop monitor is, een tablet, of een smartphone. Er is slechts één website die veranderd qua lay-out afhankelijk welk resolutie er gebruikt wordt.</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6</a:t>
            </a:fld>
            <a:endParaRPr lang="nl-NL"/>
          </a:p>
        </p:txBody>
      </p:sp>
    </p:spTree>
    <p:extLst>
      <p:ext uri="{BB962C8B-B14F-4D97-AF65-F5344CB8AC3E}">
        <p14:creationId xmlns:p14="http://schemas.microsoft.com/office/powerpoint/2010/main" val="2328484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smtClean="0">
                <a:solidFill>
                  <a:schemeClr val="tx1"/>
                </a:solidFill>
                <a:effectLst/>
                <a:latin typeface="+mn-lt"/>
                <a:ea typeface="+mn-ea"/>
                <a:cs typeface="+mn-cs"/>
              </a:rPr>
              <a:t>Smartphones zijn sinds 2013 niet meer weg te denken uit het dagelijks leven. Steeds meer mensen zijn in het bezit van een smartphone en de traditionele manier van websites maken sluit niet meer aan bij het dagelijks gebruik van internet.</a:t>
            </a:r>
            <a:endParaRPr lang="nl-NL" dirty="0"/>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7</a:t>
            </a:fld>
            <a:endParaRPr lang="nl-NL"/>
          </a:p>
        </p:txBody>
      </p:sp>
    </p:spTree>
    <p:extLst>
      <p:ext uri="{BB962C8B-B14F-4D97-AF65-F5344CB8AC3E}">
        <p14:creationId xmlns:p14="http://schemas.microsoft.com/office/powerpoint/2010/main" val="34871912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In 2013 is de smartphone-adoptie in Nederland van 60 procent eind 2012 gegroeid naar 72 procent in het derde kwartaal van 2013. Sinds 2012 is de laptop verdrongen als het gaat om gebruik van mobiel internet. In 2013 is deze trend alleen maar verder uitgebreid.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Doordat de markt van mobiele apparaten blijft groeien en de markt van pc’s en </a:t>
            </a:r>
            <a:r>
              <a:rPr lang="nl-NL" sz="1200" kern="1200" dirty="0" err="1" smtClean="0">
                <a:solidFill>
                  <a:schemeClr val="tx1"/>
                </a:solidFill>
                <a:effectLst/>
                <a:latin typeface="+mn-lt"/>
                <a:ea typeface="+mn-ea"/>
                <a:cs typeface="+mn-cs"/>
              </a:rPr>
              <a:t>laptops</a:t>
            </a:r>
            <a:r>
              <a:rPr lang="nl-NL" sz="1200" kern="1200" dirty="0" smtClean="0">
                <a:solidFill>
                  <a:schemeClr val="tx1"/>
                </a:solidFill>
                <a:effectLst/>
                <a:latin typeface="+mn-lt"/>
                <a:ea typeface="+mn-ea"/>
                <a:cs typeface="+mn-cs"/>
              </a:rPr>
              <a:t> veel minder hard groeit, is het logisch dat de focus wordt verplaatst van pc’s naar mobile </a:t>
            </a:r>
            <a:r>
              <a:rPr lang="nl-NL" sz="1200" kern="1200" dirty="0" err="1" smtClean="0">
                <a:solidFill>
                  <a:schemeClr val="tx1"/>
                </a:solidFill>
                <a:effectLst/>
                <a:latin typeface="+mn-lt"/>
                <a:ea typeface="+mn-ea"/>
                <a:cs typeface="+mn-cs"/>
              </a:rPr>
              <a:t>devices</a:t>
            </a:r>
            <a:r>
              <a:rPr lang="nl-NL" sz="1200" kern="1200" dirty="0" smtClean="0">
                <a:solidFill>
                  <a:schemeClr val="tx1"/>
                </a:solidFill>
                <a:effectLst/>
                <a:latin typeface="+mn-lt"/>
                <a:ea typeface="+mn-ea"/>
                <a:cs typeface="+mn-cs"/>
              </a:rPr>
              <a:t>. Daarnaast dwingt responsive design je te ontwerpen op basis van prioritering van je inhoud en relevantie, omdat je in verhouding met </a:t>
            </a:r>
            <a:r>
              <a:rPr lang="nl-NL" sz="1200" kern="1200" dirty="0" err="1" smtClean="0">
                <a:solidFill>
                  <a:schemeClr val="tx1"/>
                </a:solidFill>
                <a:effectLst/>
                <a:latin typeface="+mn-lt"/>
                <a:ea typeface="+mn-ea"/>
                <a:cs typeface="+mn-cs"/>
              </a:rPr>
              <a:t>desktops</a:t>
            </a:r>
            <a:r>
              <a:rPr lang="nl-NL" sz="1200" kern="1200" dirty="0" smtClean="0">
                <a:solidFill>
                  <a:schemeClr val="tx1"/>
                </a:solidFill>
                <a:effectLst/>
                <a:latin typeface="+mn-lt"/>
                <a:ea typeface="+mn-ea"/>
                <a:cs typeface="+mn-cs"/>
              </a:rPr>
              <a:t> en </a:t>
            </a:r>
            <a:r>
              <a:rPr lang="nl-NL" sz="1200" kern="1200" dirty="0" err="1" smtClean="0">
                <a:solidFill>
                  <a:schemeClr val="tx1"/>
                </a:solidFill>
                <a:effectLst/>
                <a:latin typeface="+mn-lt"/>
                <a:ea typeface="+mn-ea"/>
                <a:cs typeface="+mn-cs"/>
              </a:rPr>
              <a:t>laptops</a:t>
            </a:r>
            <a:r>
              <a:rPr lang="nl-NL" sz="1200" kern="1200" dirty="0" smtClean="0">
                <a:solidFill>
                  <a:schemeClr val="tx1"/>
                </a:solidFill>
                <a:effectLst/>
                <a:latin typeface="+mn-lt"/>
                <a:ea typeface="+mn-ea"/>
                <a:cs typeface="+mn-cs"/>
              </a:rPr>
              <a:t> beperkt de ruimte hebt. </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a:p>
            <a:endParaRPr lang="nl-NL" dirty="0"/>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8</a:t>
            </a:fld>
            <a:endParaRPr lang="nl-NL"/>
          </a:p>
        </p:txBody>
      </p:sp>
    </p:spTree>
    <p:extLst>
      <p:ext uri="{BB962C8B-B14F-4D97-AF65-F5344CB8AC3E}">
        <p14:creationId xmlns:p14="http://schemas.microsoft.com/office/powerpoint/2010/main" val="4038607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Dat</a:t>
            </a:r>
            <a:r>
              <a:rPr lang="nl-NL" sz="1200" kern="1200" baseline="0" dirty="0" smtClean="0">
                <a:solidFill>
                  <a:schemeClr val="tx1"/>
                </a:solidFill>
                <a:effectLst/>
                <a:latin typeface="+mn-lt"/>
                <a:ea typeface="+mn-ea"/>
                <a:cs typeface="+mn-cs"/>
              </a:rPr>
              <a:t> betekend dat 12 miljoen mensen in Nederland een smartphone hebben! Daarmee bereik je het overgrote gedeelte van de totale bevolking in Nederland!</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9</a:t>
            </a:fld>
            <a:endParaRPr lang="nl-NL"/>
          </a:p>
        </p:txBody>
      </p:sp>
    </p:spTree>
    <p:extLst>
      <p:ext uri="{BB962C8B-B14F-4D97-AF65-F5344CB8AC3E}">
        <p14:creationId xmlns:p14="http://schemas.microsoft.com/office/powerpoint/2010/main" val="1664230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err="1" smtClean="0">
                <a:solidFill>
                  <a:schemeClr val="tx1"/>
                </a:solidFill>
                <a:effectLst/>
                <a:latin typeface="+mn-lt"/>
                <a:ea typeface="+mn-ea"/>
                <a:cs typeface="+mn-cs"/>
              </a:rPr>
              <a:t>Apps</a:t>
            </a:r>
            <a:r>
              <a:rPr lang="nl-NL" sz="1200" kern="1200" dirty="0" smtClean="0">
                <a:solidFill>
                  <a:schemeClr val="tx1"/>
                </a:solidFill>
                <a:effectLst/>
                <a:latin typeface="+mn-lt"/>
                <a:ea typeface="+mn-ea"/>
                <a:cs typeface="+mn-cs"/>
              </a:rPr>
              <a:t> zijn snel, gebruiksvriendelijk en kunnen onderdelen van je telefoon gebruiken zoals je camera of je adressenboek die websites niet kunnen benaderen. Allemaal geldige redenen om te kiezen voor een </a:t>
            </a:r>
            <a:r>
              <a:rPr lang="nl-NL" sz="1200" kern="1200" dirty="0" err="1" smtClean="0">
                <a:solidFill>
                  <a:schemeClr val="tx1"/>
                </a:solidFill>
                <a:effectLst/>
                <a:latin typeface="+mn-lt"/>
                <a:ea typeface="+mn-ea"/>
                <a:cs typeface="+mn-cs"/>
              </a:rPr>
              <a:t>app</a:t>
            </a:r>
            <a:r>
              <a:rPr lang="nl-NL" sz="1200" kern="1200" dirty="0" smtClean="0">
                <a:solidFill>
                  <a:schemeClr val="tx1"/>
                </a:solidFill>
                <a:effectLst/>
                <a:latin typeface="+mn-lt"/>
                <a:ea typeface="+mn-ea"/>
                <a:cs typeface="+mn-cs"/>
              </a:rPr>
              <a:t> boven een </a:t>
            </a:r>
            <a:r>
              <a:rPr lang="nl-NL" sz="1200" kern="1200" dirty="0" err="1" smtClean="0">
                <a:solidFill>
                  <a:schemeClr val="tx1"/>
                </a:solidFill>
                <a:effectLst/>
                <a:latin typeface="+mn-lt"/>
                <a:ea typeface="+mn-ea"/>
                <a:cs typeface="+mn-cs"/>
              </a:rPr>
              <a:t>repsonsive</a:t>
            </a:r>
            <a:r>
              <a:rPr lang="nl-NL" sz="1200" kern="1200" dirty="0" smtClean="0">
                <a:solidFill>
                  <a:schemeClr val="tx1"/>
                </a:solidFill>
                <a:effectLst/>
                <a:latin typeface="+mn-lt"/>
                <a:ea typeface="+mn-ea"/>
                <a:cs typeface="+mn-cs"/>
              </a:rPr>
              <a:t> website.</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10</a:t>
            </a:fld>
            <a:endParaRPr lang="nl-NL"/>
          </a:p>
        </p:txBody>
      </p:sp>
    </p:spTree>
    <p:extLst>
      <p:ext uri="{BB962C8B-B14F-4D97-AF65-F5344CB8AC3E}">
        <p14:creationId xmlns:p14="http://schemas.microsoft.com/office/powerpoint/2010/main" val="18755360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smtClean="0">
                <a:solidFill>
                  <a:schemeClr val="tx1"/>
                </a:solidFill>
                <a:effectLst/>
                <a:latin typeface="+mn-lt"/>
                <a:ea typeface="+mn-ea"/>
                <a:cs typeface="+mn-cs"/>
              </a:rPr>
              <a:t>Daartegenover staat wel dat je voor ieder platform een aparte </a:t>
            </a:r>
            <a:r>
              <a:rPr lang="nl-NL" sz="1200" kern="1200" dirty="0" err="1" smtClean="0">
                <a:solidFill>
                  <a:schemeClr val="tx1"/>
                </a:solidFill>
                <a:effectLst/>
                <a:latin typeface="+mn-lt"/>
                <a:ea typeface="+mn-ea"/>
                <a:cs typeface="+mn-cs"/>
              </a:rPr>
              <a:t>app</a:t>
            </a:r>
            <a:r>
              <a:rPr lang="nl-NL" sz="1200" kern="1200" dirty="0" smtClean="0">
                <a:solidFill>
                  <a:schemeClr val="tx1"/>
                </a:solidFill>
                <a:effectLst/>
                <a:latin typeface="+mn-lt"/>
                <a:ea typeface="+mn-ea"/>
                <a:cs typeface="+mn-cs"/>
              </a:rPr>
              <a:t> moet ontwikkelen in steeds een andere programmeertaal. De ontwikkelkosten hoog zijn, het tijdrovend is om voor ieder platform een </a:t>
            </a:r>
            <a:r>
              <a:rPr lang="nl-NL" sz="1200" kern="1200" dirty="0" err="1" smtClean="0">
                <a:solidFill>
                  <a:schemeClr val="tx1"/>
                </a:solidFill>
                <a:effectLst/>
                <a:latin typeface="+mn-lt"/>
                <a:ea typeface="+mn-ea"/>
                <a:cs typeface="+mn-cs"/>
              </a:rPr>
              <a:t>app</a:t>
            </a:r>
            <a:r>
              <a:rPr lang="nl-NL" sz="1200" kern="1200" dirty="0" smtClean="0">
                <a:solidFill>
                  <a:schemeClr val="tx1"/>
                </a:solidFill>
                <a:effectLst/>
                <a:latin typeface="+mn-lt"/>
                <a:ea typeface="+mn-ea"/>
                <a:cs typeface="+mn-cs"/>
              </a:rPr>
              <a:t> te ontwikkelen en is de </a:t>
            </a:r>
            <a:r>
              <a:rPr lang="nl-NL" sz="1200" kern="1200" dirty="0" err="1" smtClean="0">
                <a:solidFill>
                  <a:schemeClr val="tx1"/>
                </a:solidFill>
                <a:effectLst/>
                <a:latin typeface="+mn-lt"/>
                <a:ea typeface="+mn-ea"/>
                <a:cs typeface="+mn-cs"/>
              </a:rPr>
              <a:t>app</a:t>
            </a:r>
            <a:r>
              <a:rPr lang="nl-NL" sz="1200" kern="1200" dirty="0" smtClean="0">
                <a:solidFill>
                  <a:schemeClr val="tx1"/>
                </a:solidFill>
                <a:effectLst/>
                <a:latin typeface="+mn-lt"/>
                <a:ea typeface="+mn-ea"/>
                <a:cs typeface="+mn-cs"/>
              </a:rPr>
              <a:t> pas vindbaar wanneer deze is geïnstalleerd of wanneer er geïnvesteerd wordt in kostbare promotie van de app.</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Daarnaast worden er vaak aparte </a:t>
            </a:r>
            <a:r>
              <a:rPr lang="nl-NL" sz="1200" kern="1200" dirty="0" err="1" smtClean="0">
                <a:solidFill>
                  <a:schemeClr val="tx1"/>
                </a:solidFill>
                <a:effectLst/>
                <a:latin typeface="+mn-lt"/>
                <a:ea typeface="+mn-ea"/>
                <a:cs typeface="+mn-cs"/>
              </a:rPr>
              <a:t>apps</a:t>
            </a:r>
            <a:r>
              <a:rPr lang="nl-NL" sz="1200" kern="1200" dirty="0" smtClean="0">
                <a:solidFill>
                  <a:schemeClr val="tx1"/>
                </a:solidFill>
                <a:effectLst/>
                <a:latin typeface="+mn-lt"/>
                <a:ea typeface="+mn-ea"/>
                <a:cs typeface="+mn-cs"/>
              </a:rPr>
              <a:t> gemaakt voor tablets om deze een unieke ervaring te bieden. Op zich geen slechte gedachte, maar brengt weer de nodige kosten en ontwikkeltijd met zich mee. </a:t>
            </a:r>
          </a:p>
          <a:p>
            <a:endParaRPr lang="nl-NL" sz="1200" kern="1200" dirty="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11</a:t>
            </a:fld>
            <a:endParaRPr lang="nl-NL"/>
          </a:p>
        </p:txBody>
      </p:sp>
    </p:spTree>
    <p:extLst>
      <p:ext uri="{BB962C8B-B14F-4D97-AF65-F5344CB8AC3E}">
        <p14:creationId xmlns:p14="http://schemas.microsoft.com/office/powerpoint/2010/main" val="3849136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Een mobiele website is eigenlijk gewoon een website. Het verschil is dat de mobiele variant is geoptimaliseerd voor het gebruik op een klein scherm. Een mobiele site heeft zijn eigen </a:t>
            </a:r>
            <a:r>
              <a:rPr lang="nl-NL" sz="1200" kern="1200" dirty="0" err="1" smtClean="0">
                <a:solidFill>
                  <a:schemeClr val="tx1"/>
                </a:solidFill>
                <a:effectLst/>
                <a:latin typeface="+mn-lt"/>
                <a:ea typeface="+mn-ea"/>
                <a:cs typeface="+mn-cs"/>
              </a:rPr>
              <a:t>url</a:t>
            </a:r>
            <a:r>
              <a:rPr lang="nl-NL" sz="1200" kern="1200" dirty="0" smtClean="0">
                <a:solidFill>
                  <a:schemeClr val="tx1"/>
                </a:solidFill>
                <a:effectLst/>
                <a:latin typeface="+mn-lt"/>
                <a:ea typeface="+mn-ea"/>
                <a:cs typeface="+mn-cs"/>
              </a:rPr>
              <a:t>, bijvoorbeeld m.mijndomeinnaam.nl of mijndomein.mobi. Dit is ook meteen het grootste voordeel van een mobiele site. Er wordt een design ontworpen dat er perfect uitziet op een smartphone of tablet. De gebruikservaring wordt hierdoor veel beter, omdat je geen kleine toetsjes meer hoeft in te drukken of continu in- en uitzoomen.</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12</a:t>
            </a:fld>
            <a:endParaRPr lang="nl-NL"/>
          </a:p>
        </p:txBody>
      </p:sp>
    </p:spTree>
    <p:extLst>
      <p:ext uri="{BB962C8B-B14F-4D97-AF65-F5344CB8AC3E}">
        <p14:creationId xmlns:p14="http://schemas.microsoft.com/office/powerpoint/2010/main" val="3520011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bg>
      <p:bgPr>
        <a:gradFill>
          <a:gsLst>
            <a:gs pos="0">
              <a:srgbClr val="9CDEF6"/>
            </a:gs>
            <a:gs pos="100000">
              <a:srgbClr val="63CCF1"/>
            </a:gs>
          </a:gsLst>
          <a:lin ang="5400000" scaled="0"/>
        </a:gra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850394"/>
            <a:ext cx="9144000" cy="405518"/>
          </a:xfrm>
        </p:spPr>
        <p:txBody>
          <a:bodyPr/>
          <a:lstStyle>
            <a:lvl1pPr marL="0" indent="0" algn="ctr">
              <a:buNone/>
              <a:defRPr sz="2400">
                <a:solidFill>
                  <a:srgbClr val="FBFBFB"/>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smtClean="0"/>
              <a:t>Klik om de ondertitelstijl van het model te bewerken</a:t>
            </a:r>
            <a:endParaRPr lang="en-US" dirty="0"/>
          </a:p>
        </p:txBody>
      </p:sp>
      <p:sp>
        <p:nvSpPr>
          <p:cNvPr id="7" name="Titel 6"/>
          <p:cNvSpPr>
            <a:spLocks noGrp="1"/>
          </p:cNvSpPr>
          <p:nvPr>
            <p:ph type="title" hasCustomPrompt="1"/>
          </p:nvPr>
        </p:nvSpPr>
        <p:spPr>
          <a:xfrm>
            <a:off x="838200" y="2524831"/>
            <a:ext cx="10515600" cy="1325563"/>
          </a:xfrm>
        </p:spPr>
        <p:txBody>
          <a:bodyPr/>
          <a:lstStyle>
            <a:lvl1pPr algn="ctr">
              <a:defRPr>
                <a:solidFill>
                  <a:srgbClr val="FBFBFB"/>
                </a:solidFill>
              </a:defRPr>
            </a:lvl1pPr>
          </a:lstStyle>
          <a:p>
            <a:r>
              <a:rPr lang="nl-NL" dirty="0" smtClean="0"/>
              <a:t>KLIK OM DE STIJL TE BEWERKEN</a:t>
            </a:r>
            <a:endParaRPr lang="nl-NL" dirty="0"/>
          </a:p>
        </p:txBody>
      </p:sp>
    </p:spTree>
    <p:extLst>
      <p:ext uri="{BB962C8B-B14F-4D97-AF65-F5344CB8AC3E}">
        <p14:creationId xmlns:p14="http://schemas.microsoft.com/office/powerpoint/2010/main" val="746364570"/>
      </p:ext>
    </p:extLst>
  </p:cSld>
  <p:clrMapOvr>
    <a:masterClrMapping/>
  </p:clrMapOvr>
  <p:transition spd="slow">
    <p:push/>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image">
    <p:bg>
      <p:bgPr>
        <a:gradFill>
          <a:gsLst>
            <a:gs pos="0">
              <a:srgbClr val="FBFBFB"/>
            </a:gs>
            <a:gs pos="100000">
              <a:schemeClr val="bg1">
                <a:lumMod val="85000"/>
              </a:schemeClr>
            </a:gs>
            <a:gs pos="60000">
              <a:schemeClr val="bg2"/>
            </a:gs>
            <a:gs pos="60000">
              <a:schemeClr val="bg2">
                <a:lumMod val="90000"/>
              </a:schemeClr>
            </a:gs>
          </a:gsLst>
          <a:lin ang="54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899543"/>
      </p:ext>
    </p:extLst>
  </p:cSld>
  <p:clrMapOvr>
    <a:masterClrMapping/>
  </p:clrMapOvr>
  <p:transition spd="slow">
    <p:push/>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nl-NL" dirty="0" smtClean="0"/>
              <a:t>Klik om de stijl te bewerken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Klik om de modelstijlen te bewerken</a:t>
            </a:r>
          </a:p>
        </p:txBody>
      </p:sp>
    </p:spTree>
    <p:extLst>
      <p:ext uri="{BB962C8B-B14F-4D97-AF65-F5344CB8AC3E}">
        <p14:creationId xmlns:p14="http://schemas.microsoft.com/office/powerpoint/2010/main" val="42814079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
                                            <p:txEl>
                                              <p:pRg st="0" end="0"/>
                                            </p:txEl>
                                          </p:spTgt>
                                        </p:tgtEl>
                                        <p:attrNameLst>
                                          <p:attrName>style.visibility</p:attrName>
                                        </p:attrNameLst>
                                      </p:cBhvr>
                                      <p:to>
                                        <p:strVal val="visible"/>
                                      </p:to>
                                    </p:set>
                                    <p:animEffect transition="in" filter="fade">
                                      <p:cBhvr>
                                        <p:cTn id="31"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4" grpId="0" build="p">
        <p:tmplLst>
          <p:tmpl lvl="1">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angepaste indeling">
    <p:spTree>
      <p:nvGrpSpPr>
        <p:cNvPr id="1" name=""/>
        <p:cNvGrpSpPr/>
        <p:nvPr/>
      </p:nvGrpSpPr>
      <p:grpSpPr>
        <a:xfrm>
          <a:off x="0" y="0"/>
          <a:ext cx="0" cy="0"/>
          <a:chOff x="0" y="0"/>
          <a:chExt cx="0" cy="0"/>
        </a:xfrm>
      </p:grpSpPr>
      <p:pic>
        <p:nvPicPr>
          <p:cNvPr id="3" name="Afbeelding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916002" y="1690688"/>
            <a:ext cx="8359996" cy="4938712"/>
          </a:xfrm>
          <a:prstGeom prst="rect">
            <a:avLst/>
          </a:prstGeom>
          <a:noFill/>
          <a:ln>
            <a:noFill/>
          </a:ln>
        </p:spPr>
      </p:pic>
      <p:sp>
        <p:nvSpPr>
          <p:cNvPr id="8" name="Titel 7"/>
          <p:cNvSpPr>
            <a:spLocks noGrp="1"/>
          </p:cNvSpPr>
          <p:nvPr>
            <p:ph type="title"/>
          </p:nvPr>
        </p:nvSpPr>
        <p:spPr/>
        <p:txBody>
          <a:bodyPr/>
          <a:lstStyle>
            <a:lvl1pPr algn="ctr">
              <a:defRPr/>
            </a:lvl1pPr>
          </a:lstStyle>
          <a:p>
            <a:r>
              <a:rPr lang="nl-NL" dirty="0" smtClean="0"/>
              <a:t>Klik om de stijl te bewerken</a:t>
            </a:r>
            <a:endParaRPr lang="nl-NL" dirty="0"/>
          </a:p>
        </p:txBody>
      </p:sp>
      <p:sp>
        <p:nvSpPr>
          <p:cNvPr id="11" name="Rechthoek 10"/>
          <p:cNvSpPr/>
          <p:nvPr userDrawn="1"/>
        </p:nvSpPr>
        <p:spPr>
          <a:xfrm>
            <a:off x="2900362" y="1976438"/>
            <a:ext cx="6376987" cy="398621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Tijdelijke aanduiding voor tekst 9"/>
          <p:cNvSpPr>
            <a:spLocks noGrp="1"/>
          </p:cNvSpPr>
          <p:nvPr>
            <p:ph type="body" sz="quarter" idx="10" hasCustomPrompt="1"/>
          </p:nvPr>
        </p:nvSpPr>
        <p:spPr>
          <a:xfrm>
            <a:off x="3039533" y="2120630"/>
            <a:ext cx="6143378" cy="3706238"/>
          </a:xfrm>
          <a:effectLst>
            <a:outerShdw blurRad="50800" dist="38100" dir="5400000" algn="t" rotWithShape="0">
              <a:prstClr val="black">
                <a:alpha val="40000"/>
              </a:prstClr>
            </a:outerShdw>
          </a:effectLst>
        </p:spPr>
        <p:txBody>
          <a:bodyPr/>
          <a:lstStyle>
            <a:lvl1pPr algn="l">
              <a:defRPr sz="2800">
                <a:solidFill>
                  <a:schemeClr val="bg1"/>
                </a:solidFill>
                <a:latin typeface="Monaco" panose="020B0509030404040204" pitchFamily="49" charset="0"/>
              </a:defRPr>
            </a:lvl1pPr>
          </a:lstStyle>
          <a:p>
            <a:pPr algn="l"/>
            <a:r>
              <a:rPr lang="nl-NL" sz="1800" b="0" dirty="0" smtClean="0">
                <a:solidFill>
                  <a:schemeClr val="bg1"/>
                </a:solidFill>
                <a:latin typeface="Monaco" panose="020B0509030404040204" pitchFamily="49" charset="0"/>
              </a:rPr>
              <a:t>Klik om de stijl te bewerken</a:t>
            </a:r>
            <a:endParaRPr lang="nl-NL" sz="1800" b="0" dirty="0">
              <a:solidFill>
                <a:schemeClr val="bg1"/>
              </a:solidFill>
              <a:latin typeface="Monaco" panose="020B0509030404040204" pitchFamily="49" charset="0"/>
            </a:endParaRPr>
          </a:p>
        </p:txBody>
      </p:sp>
    </p:spTree>
    <p:extLst>
      <p:ext uri="{BB962C8B-B14F-4D97-AF65-F5344CB8AC3E}">
        <p14:creationId xmlns:p14="http://schemas.microsoft.com/office/powerpoint/2010/main" val="228100992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
                                  </p:iterate>
                                  <p:childTnLst>
                                    <p:set>
                                      <p:cBhvr>
                                        <p:cTn id="13"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build="p">
        <p:tmplLst>
          <p:tmpl lvl="1">
            <p:tnLst>
              <p:par>
                <p:cTn presetID="1" presetClass="entr" presetSubtype="0" fill="hold" nodeType="afterEffect">
                  <p:stCondLst>
                    <p:cond delay="0"/>
                  </p:stCondLst>
                  <p:iterate type="lt">
                    <p:tmAbs val="10"/>
                  </p:iterate>
                  <p:childTnLst>
                    <p:set>
                      <p:cBhvr>
                        <p:cTn dur="1" fill="hold">
                          <p:stCondLst>
                            <p:cond delay="0"/>
                          </p:stCondLst>
                        </p:cTn>
                        <p:tgtEl>
                          <p:spTgt spid="10"/>
                        </p:tgtEl>
                        <p:attrNameLst>
                          <p:attrName>style.visibility</p:attrName>
                        </p:attrNameLst>
                      </p:cBhvr>
                      <p:to>
                        <p:strVal val="visible"/>
                      </p:to>
                    </p:se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nl-NL" dirty="0" smtClean="0"/>
              <a:t>KLIK OM DE STIJL TE BEWERKEN</a:t>
            </a:r>
            <a:endParaRPr lang="en-US" dirty="0"/>
          </a:p>
        </p:txBody>
      </p:sp>
      <p:sp>
        <p:nvSpPr>
          <p:cNvPr id="3" name="Content Placeholder 2"/>
          <p:cNvSpPr>
            <a:spLocks noGrp="1"/>
          </p:cNvSpPr>
          <p:nvPr>
            <p:ph idx="1"/>
          </p:nvPr>
        </p:nvSpPr>
        <p:spPr/>
        <p:txBody>
          <a:bodyP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Tree>
    <p:extLst>
      <p:ext uri="{BB962C8B-B14F-4D97-AF65-F5344CB8AC3E}">
        <p14:creationId xmlns:p14="http://schemas.microsoft.com/office/powerpoint/2010/main" val="1569172109"/>
      </p:ext>
    </p:extLst>
  </p:cSld>
  <p:clrMapOvr>
    <a:masterClrMapping/>
  </p:clrMapOvr>
  <p:transition spd="slow">
    <p:push/>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top">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ctr">
              <a:defRPr/>
            </a:lvl1pPr>
          </a:lstStyle>
          <a:p>
            <a:r>
              <a:rPr lang="nl-NL" dirty="0" smtClean="0"/>
              <a:t>KLIK OM DE STIJL TE BEWERKEN</a:t>
            </a:r>
            <a:endParaRPr lang="en-US" dirty="0"/>
          </a:p>
        </p:txBody>
      </p:sp>
    </p:spTree>
    <p:extLst>
      <p:ext uri="{BB962C8B-B14F-4D97-AF65-F5344CB8AC3E}">
        <p14:creationId xmlns:p14="http://schemas.microsoft.com/office/powerpoint/2010/main" val="183732419"/>
      </p:ext>
    </p:extLst>
  </p:cSld>
  <p:clrMapOvr>
    <a:masterClrMapping/>
  </p:clrMapOvr>
  <p:transition spd="slow">
    <p:push/>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0" y="1709738"/>
            <a:ext cx="10515600" cy="2852737"/>
          </a:xfrm>
        </p:spPr>
        <p:txBody>
          <a:bodyPr anchor="b"/>
          <a:lstStyle>
            <a:lvl1pPr>
              <a:defRPr sz="6000"/>
            </a:lvl1pPr>
          </a:lstStyle>
          <a:p>
            <a:r>
              <a:rPr lang="nl-NL" dirty="0" smtClean="0"/>
              <a:t>KLIK OM DE STIJL TE BEWERKEN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smtClean="0"/>
              <a:t>Klik om de modelstijlen te bewerken</a:t>
            </a:r>
          </a:p>
        </p:txBody>
      </p:sp>
    </p:spTree>
    <p:extLst>
      <p:ext uri="{BB962C8B-B14F-4D97-AF65-F5344CB8AC3E}">
        <p14:creationId xmlns:p14="http://schemas.microsoft.com/office/powerpoint/2010/main" val="3299729781"/>
      </p:ext>
    </p:extLst>
  </p:cSld>
  <p:clrMapOvr>
    <a:masterClrMapping/>
  </p:clrMapOvr>
  <p:transition spd="slow">
    <p:push/>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nl-NL" dirty="0" smtClean="0"/>
              <a:t>KLIK OM DE STIJL TE BEWERKEN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Tree>
    <p:extLst>
      <p:ext uri="{BB962C8B-B14F-4D97-AF65-F5344CB8AC3E}">
        <p14:creationId xmlns:p14="http://schemas.microsoft.com/office/powerpoint/2010/main" val="254314893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
                                            <p:txEl>
                                              <p:pRg st="0" end="0"/>
                                            </p:txEl>
                                          </p:spTgt>
                                        </p:tgtEl>
                                        <p:attrNameLst>
                                          <p:attrName>style.visibility</p:attrName>
                                        </p:attrNameLst>
                                      </p:cBhvr>
                                      <p:to>
                                        <p:strVal val="visible"/>
                                      </p:to>
                                    </p:set>
                                    <p:animEffect transition="in" filter="fade">
                                      <p:cBhvr>
                                        <p:cTn id="31" dur="500"/>
                                        <p:tgtEl>
                                          <p:spTgt spid="4">
                                            <p:txEl>
                                              <p:pRg st="0" end="0"/>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4">
                                            <p:txEl>
                                              <p:pRg st="1" end="1"/>
                                            </p:txEl>
                                          </p:spTgt>
                                        </p:tgtEl>
                                        <p:attrNameLst>
                                          <p:attrName>style.visibility</p:attrName>
                                        </p:attrNameLst>
                                      </p:cBhvr>
                                      <p:to>
                                        <p:strVal val="visible"/>
                                      </p:to>
                                    </p:set>
                                    <p:animEffect transition="in" filter="fade">
                                      <p:cBhvr>
                                        <p:cTn id="35" dur="500"/>
                                        <p:tgtEl>
                                          <p:spTgt spid="4">
                                            <p:txEl>
                                              <p:pRg st="1" end="1"/>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4">
                                            <p:txEl>
                                              <p:pRg st="2" end="2"/>
                                            </p:txEl>
                                          </p:spTgt>
                                        </p:tgtEl>
                                        <p:attrNameLst>
                                          <p:attrName>style.visibility</p:attrName>
                                        </p:attrNameLst>
                                      </p:cBhvr>
                                      <p:to>
                                        <p:strVal val="visible"/>
                                      </p:to>
                                    </p:set>
                                    <p:animEffect transition="in" filter="fade">
                                      <p:cBhvr>
                                        <p:cTn id="39" dur="500"/>
                                        <p:tgtEl>
                                          <p:spTgt spid="4">
                                            <p:txEl>
                                              <p:pRg st="2" end="2"/>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4">
                                            <p:txEl>
                                              <p:pRg st="3" end="3"/>
                                            </p:txEl>
                                          </p:spTgt>
                                        </p:tgtEl>
                                        <p:attrNameLst>
                                          <p:attrName>style.visibility</p:attrName>
                                        </p:attrNameLst>
                                      </p:cBhvr>
                                      <p:to>
                                        <p:strVal val="visible"/>
                                      </p:to>
                                    </p:set>
                                    <p:animEffect transition="in" filter="fade">
                                      <p:cBhvr>
                                        <p:cTn id="43" dur="500"/>
                                        <p:tgtEl>
                                          <p:spTgt spid="4">
                                            <p:txEl>
                                              <p:pRg st="3" end="3"/>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4">
                                            <p:txEl>
                                              <p:pRg st="4" end="4"/>
                                            </p:txEl>
                                          </p:spTgt>
                                        </p:tgtEl>
                                        <p:attrNameLst>
                                          <p:attrName>style.visibility</p:attrName>
                                        </p:attrNameLst>
                                      </p:cBhvr>
                                      <p:to>
                                        <p:strVal val="visible"/>
                                      </p:to>
                                    </p:set>
                                    <p:animEffect transition="in" filter="fade">
                                      <p:cBhvr>
                                        <p:cTn id="4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4" grpId="0" build="p">
        <p:tmplLst>
          <p:tmpl lvl="1">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3">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4">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5">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325563"/>
          </a:xfrm>
        </p:spPr>
        <p:txBody>
          <a:bodyPr/>
          <a:lstStyle/>
          <a:p>
            <a:r>
              <a:rPr lang="nl-NL" dirty="0" smtClean="0"/>
              <a:t>KLIK OM DE STIJL TE BEWERKEN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Content Placeholder 3"/>
          <p:cNvSpPr>
            <a:spLocks noGrp="1"/>
          </p:cNvSpPr>
          <p:nvPr>
            <p:ph sz="half" idx="2"/>
          </p:nvPr>
        </p:nvSpPr>
        <p:spPr>
          <a:xfrm>
            <a:off x="839788" y="2505075"/>
            <a:ext cx="5157787" cy="3684588"/>
          </a:xfrm>
        </p:spPr>
        <p:txBody>
          <a:body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smtClean="0"/>
              <a:t>Klik om de modelstijlen te bewerken</a:t>
            </a:r>
          </a:p>
        </p:txBody>
      </p:sp>
      <p:sp>
        <p:nvSpPr>
          <p:cNvPr id="6" name="Content Placeholder 5"/>
          <p:cNvSpPr>
            <a:spLocks noGrp="1"/>
          </p:cNvSpPr>
          <p:nvPr>
            <p:ph sz="quarter" idx="4"/>
          </p:nvPr>
        </p:nvSpPr>
        <p:spPr>
          <a:xfrm>
            <a:off x="6172200" y="2505075"/>
            <a:ext cx="5183188" cy="368458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Tree>
    <p:extLst>
      <p:ext uri="{BB962C8B-B14F-4D97-AF65-F5344CB8AC3E}">
        <p14:creationId xmlns:p14="http://schemas.microsoft.com/office/powerpoint/2010/main" val="9200002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fade">
                                      <p:cBhvr>
                                        <p:cTn id="15" dur="500"/>
                                        <p:tgtEl>
                                          <p:spTgt spid="4">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Effect transition="in" filter="fade">
                                      <p:cBhvr>
                                        <p:cTn id="19" dur="500"/>
                                        <p:tgtEl>
                                          <p:spTgt spid="4">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animEffect transition="in" filter="fade">
                                      <p:cBhvr>
                                        <p:cTn id="23" dur="500"/>
                                        <p:tgtEl>
                                          <p:spTgt spid="4">
                                            <p:txEl>
                                              <p:pRg st="2" end="2"/>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Effect transition="in" filter="fade">
                                      <p:cBhvr>
                                        <p:cTn id="31" dur="500"/>
                                        <p:tgtEl>
                                          <p:spTgt spid="4">
                                            <p:txEl>
                                              <p:pRg st="4" end="4"/>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5">
                                            <p:txEl>
                                              <p:pRg st="0" end="0"/>
                                            </p:txEl>
                                          </p:spTgt>
                                        </p:tgtEl>
                                        <p:attrNameLst>
                                          <p:attrName>style.visibility</p:attrName>
                                        </p:attrNameLst>
                                      </p:cBhvr>
                                      <p:to>
                                        <p:strVal val="visible"/>
                                      </p:to>
                                    </p:set>
                                    <p:animEffect transition="in" filter="fade">
                                      <p:cBhvr>
                                        <p:cTn id="35" dur="500"/>
                                        <p:tgtEl>
                                          <p:spTgt spid="5">
                                            <p:txEl>
                                              <p:pRg st="0" end="0"/>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6">
                                            <p:txEl>
                                              <p:pRg st="0" end="0"/>
                                            </p:txEl>
                                          </p:spTgt>
                                        </p:tgtEl>
                                        <p:attrNameLst>
                                          <p:attrName>style.visibility</p:attrName>
                                        </p:attrNameLst>
                                      </p:cBhvr>
                                      <p:to>
                                        <p:strVal val="visible"/>
                                      </p:to>
                                    </p:set>
                                    <p:animEffect transition="in" filter="fade">
                                      <p:cBhvr>
                                        <p:cTn id="39" dur="500"/>
                                        <p:tgtEl>
                                          <p:spTgt spid="6">
                                            <p:txEl>
                                              <p:pRg st="0" end="0"/>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6">
                                            <p:txEl>
                                              <p:pRg st="1" end="1"/>
                                            </p:txEl>
                                          </p:spTgt>
                                        </p:tgtEl>
                                        <p:attrNameLst>
                                          <p:attrName>style.visibility</p:attrName>
                                        </p:attrNameLst>
                                      </p:cBhvr>
                                      <p:to>
                                        <p:strVal val="visible"/>
                                      </p:to>
                                    </p:set>
                                    <p:animEffect transition="in" filter="fade">
                                      <p:cBhvr>
                                        <p:cTn id="43" dur="500"/>
                                        <p:tgtEl>
                                          <p:spTgt spid="6">
                                            <p:txEl>
                                              <p:pRg st="1" end="1"/>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6">
                                            <p:txEl>
                                              <p:pRg st="2" end="2"/>
                                            </p:txEl>
                                          </p:spTgt>
                                        </p:tgtEl>
                                        <p:attrNameLst>
                                          <p:attrName>style.visibility</p:attrName>
                                        </p:attrNameLst>
                                      </p:cBhvr>
                                      <p:to>
                                        <p:strVal val="visible"/>
                                      </p:to>
                                    </p:set>
                                    <p:animEffect transition="in" filter="fade">
                                      <p:cBhvr>
                                        <p:cTn id="47" dur="500"/>
                                        <p:tgtEl>
                                          <p:spTgt spid="6">
                                            <p:txEl>
                                              <p:pRg st="2" end="2"/>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6">
                                            <p:txEl>
                                              <p:pRg st="3" end="3"/>
                                            </p:txEl>
                                          </p:spTgt>
                                        </p:tgtEl>
                                        <p:attrNameLst>
                                          <p:attrName>style.visibility</p:attrName>
                                        </p:attrNameLst>
                                      </p:cBhvr>
                                      <p:to>
                                        <p:strVal val="visible"/>
                                      </p:to>
                                    </p:set>
                                    <p:animEffect transition="in" filter="fade">
                                      <p:cBhvr>
                                        <p:cTn id="51" dur="500"/>
                                        <p:tgtEl>
                                          <p:spTgt spid="6">
                                            <p:txEl>
                                              <p:pRg st="3" end="3"/>
                                            </p:txEl>
                                          </p:spTgt>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6">
                                            <p:txEl>
                                              <p:pRg st="4" end="4"/>
                                            </p:txEl>
                                          </p:spTgt>
                                        </p:tgtEl>
                                        <p:attrNameLst>
                                          <p:attrName>style.visibility</p:attrName>
                                        </p:attrNameLst>
                                      </p:cBhvr>
                                      <p:to>
                                        <p:strVal val="visible"/>
                                      </p:to>
                                    </p:set>
                                    <p:animEffect transition="in" filter="fade">
                                      <p:cBhvr>
                                        <p:cTn id="55"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4" grpId="0" build="p">
        <p:tmplLst>
          <p:tmpl lvl="1">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3">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4">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5">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P spid="5" grpId="0" build="p">
        <p:tmplLst>
          <p:tmpl lvl="1">
            <p:tnLst>
              <p:par>
                <p:cTn presetID="10" presetClass="entr" presetSubtype="0"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 lvl="2">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 lvl="3">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 lvl="4">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 lvl="5">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2766219"/>
            <a:ext cx="10515600" cy="1325563"/>
          </a:xfrm>
        </p:spPr>
        <p:txBody>
          <a:bodyPr/>
          <a:lstStyle>
            <a:lvl1pPr algn="ctr">
              <a:defRPr>
                <a:solidFill>
                  <a:schemeClr val="bg1">
                    <a:lumMod val="50000"/>
                  </a:schemeClr>
                </a:solidFill>
              </a:defRPr>
            </a:lvl1pPr>
          </a:lstStyle>
          <a:p>
            <a:r>
              <a:rPr lang="nl-NL" dirty="0" smtClean="0"/>
              <a:t>KLIK OM DE STIJL TE BEWERKEN</a:t>
            </a:r>
            <a:endParaRPr lang="en-US" dirty="0"/>
          </a:p>
        </p:txBody>
      </p:sp>
    </p:spTree>
    <p:extLst>
      <p:ext uri="{BB962C8B-B14F-4D97-AF65-F5344CB8AC3E}">
        <p14:creationId xmlns:p14="http://schemas.microsoft.com/office/powerpoint/2010/main" val="912984376"/>
      </p:ext>
    </p:extLst>
  </p:cSld>
  <p:clrMapOvr>
    <a:masterClrMapping/>
  </p:clrMapOvr>
  <p:transition spd="slow">
    <p:push/>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Alleen titel geen animati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2766219"/>
            <a:ext cx="10515600" cy="1325563"/>
          </a:xfrm>
        </p:spPr>
        <p:txBody>
          <a:bodyPr/>
          <a:lstStyle>
            <a:lvl1pPr algn="ctr">
              <a:defRPr>
                <a:solidFill>
                  <a:schemeClr val="bg1">
                    <a:lumMod val="50000"/>
                  </a:schemeClr>
                </a:solidFill>
              </a:defRPr>
            </a:lvl1pPr>
          </a:lstStyle>
          <a:p>
            <a:r>
              <a:rPr lang="nl-NL" dirty="0" smtClean="0"/>
              <a:t>KLIK OM DE STIJL TE BEWERKEN</a:t>
            </a:r>
            <a:endParaRPr lang="en-US" dirty="0"/>
          </a:p>
        </p:txBody>
      </p:sp>
    </p:spTree>
    <p:extLst>
      <p:ext uri="{BB962C8B-B14F-4D97-AF65-F5344CB8AC3E}">
        <p14:creationId xmlns:p14="http://schemas.microsoft.com/office/powerpoint/2010/main" val="3390277902"/>
      </p:ext>
    </p:extLst>
  </p:cSld>
  <p:clrMapOvr>
    <a:masterClrMapping/>
  </p:clrMapOvr>
  <p:transition spd="slow">
    <p:push/>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0484727"/>
      </p:ext>
    </p:extLst>
  </p:cSld>
  <p:clrMapOvr>
    <a:masterClrMapping/>
  </p:clrMapOvr>
  <p:transition spd="slow">
    <p:push/>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dirty="0" smtClean="0"/>
              <a:t>KLIK OM DE STIJL TE BEWERKEN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Tree>
    <p:extLst>
      <p:ext uri="{BB962C8B-B14F-4D97-AF65-F5344CB8AC3E}">
        <p14:creationId xmlns:p14="http://schemas.microsoft.com/office/powerpoint/2010/main" val="242283661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705" r:id="rId3"/>
    <p:sldLayoutId id="2147483699" r:id="rId4"/>
    <p:sldLayoutId id="2147483700" r:id="rId5"/>
    <p:sldLayoutId id="2147483701" r:id="rId6"/>
    <p:sldLayoutId id="2147483702" r:id="rId7"/>
    <p:sldLayoutId id="2147483707" r:id="rId8"/>
    <p:sldLayoutId id="2147483703" r:id="rId9"/>
    <p:sldLayoutId id="2147483706" r:id="rId10"/>
    <p:sldLayoutId id="2147483704" r:id="rId11"/>
    <p:sldLayoutId id="2147483708" r:id="rId12"/>
  </p:sldLayoutIdLst>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txStyles>
    <p:titleStyle>
      <a:lvl1pPr algn="l" defTabSz="914400" rtl="0" eaLnBrk="1" latinLnBrk="0" hangingPunct="1">
        <a:lnSpc>
          <a:spcPct val="90000"/>
        </a:lnSpc>
        <a:spcBef>
          <a:spcPct val="0"/>
        </a:spcBef>
        <a:buNone/>
        <a:defRPr sz="6600" b="1" kern="1200">
          <a:solidFill>
            <a:schemeClr val="bg1">
              <a:lumMod val="50000"/>
            </a:schemeClr>
          </a:solidFill>
          <a:latin typeface="Journey" panose="02000603000000000000" pitchFamily="2" charset="0"/>
          <a:ea typeface="Journey" panose="02000603000000000000" pitchFamily="2" charset="0"/>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6.jp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image" Target="../media/image16.jpg"/><Relationship Id="rId5" Type="http://schemas.openxmlformats.org/officeDocument/2006/relationships/image" Target="../media/image13.png"/><Relationship Id="rId4" Type="http://schemas.openxmlformats.org/officeDocument/2006/relationships/image" Target="../media/image17.jp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0.xml"/><Relationship Id="rId5" Type="http://schemas.openxmlformats.org/officeDocument/2006/relationships/image" Target="../media/image18.jp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0.xml"/><Relationship Id="rId6" Type="http://schemas.openxmlformats.org/officeDocument/2006/relationships/image" Target="../media/image16.jpg"/><Relationship Id="rId5" Type="http://schemas.openxmlformats.org/officeDocument/2006/relationships/image" Target="../media/image13.png"/><Relationship Id="rId4" Type="http://schemas.openxmlformats.org/officeDocument/2006/relationships/image" Target="../media/image17.jpg"/></Relationships>
</file>

<file path=ppt/slides/_rels/slide5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0.xml"/><Relationship Id="rId6" Type="http://schemas.openxmlformats.org/officeDocument/2006/relationships/image" Target="../media/image16.jpg"/><Relationship Id="rId5" Type="http://schemas.openxmlformats.org/officeDocument/2006/relationships/image" Target="../media/image13.png"/><Relationship Id="rId4" Type="http://schemas.openxmlformats.org/officeDocument/2006/relationships/image" Target="../media/image17.jpg"/></Relationships>
</file>

<file path=ppt/slides/_rels/slide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0.xml"/><Relationship Id="rId6" Type="http://schemas.openxmlformats.org/officeDocument/2006/relationships/image" Target="../media/image16.jpg"/><Relationship Id="rId5" Type="http://schemas.openxmlformats.org/officeDocument/2006/relationships/image" Target="../media/image13.png"/><Relationship Id="rId4" Type="http://schemas.openxmlformats.org/officeDocument/2006/relationships/image" Target="../media/image17.jp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4" hidden="1"/>
          <p:cNvSpPr txBox="1">
            <a:spLocks/>
          </p:cNvSpPr>
          <p:nvPr/>
        </p:nvSpPr>
        <p:spPr>
          <a:xfrm>
            <a:off x="7705290" y="355947"/>
            <a:ext cx="2042554"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nl-NL" sz="11500" dirty="0" smtClean="0">
                <a:solidFill>
                  <a:srgbClr val="3A8EC4"/>
                </a:solidFill>
              </a:rPr>
              <a:t>1.3</a:t>
            </a:r>
            <a:endParaRPr lang="nl-NL" sz="11500" dirty="0">
              <a:solidFill>
                <a:srgbClr val="3A8EC4"/>
              </a:solidFill>
            </a:endParaRPr>
          </a:p>
        </p:txBody>
      </p:sp>
      <p:sp>
        <p:nvSpPr>
          <p:cNvPr id="21" name="Ondertitel 20"/>
          <p:cNvSpPr>
            <a:spLocks noGrp="1"/>
          </p:cNvSpPr>
          <p:nvPr>
            <p:ph type="subTitle" idx="1"/>
          </p:nvPr>
        </p:nvSpPr>
        <p:spPr/>
        <p:txBody>
          <a:bodyPr>
            <a:normAutofit lnSpcReduction="10000"/>
          </a:bodyPr>
          <a:lstStyle/>
          <a:p>
            <a:endParaRPr lang="nl-NL" dirty="0"/>
          </a:p>
        </p:txBody>
      </p:sp>
      <p:sp>
        <p:nvSpPr>
          <p:cNvPr id="3" name="Titel 2"/>
          <p:cNvSpPr>
            <a:spLocks noGrp="1"/>
          </p:cNvSpPr>
          <p:nvPr>
            <p:ph type="title"/>
          </p:nvPr>
        </p:nvSpPr>
        <p:spPr/>
        <p:txBody>
          <a:bodyPr/>
          <a:lstStyle/>
          <a:p>
            <a:r>
              <a:rPr lang="nl-NL" dirty="0" smtClean="0"/>
              <a:t>RESPONSIVE GRID WORKSHOP</a:t>
            </a:r>
            <a:endParaRPr lang="nl-NL" dirty="0"/>
          </a:p>
        </p:txBody>
      </p:sp>
    </p:spTree>
    <p:extLst>
      <p:ext uri="{BB962C8B-B14F-4D97-AF65-F5344CB8AC3E}">
        <p14:creationId xmlns:p14="http://schemas.microsoft.com/office/powerpoint/2010/main" val="31337314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2" nodeType="withEffect">
                                  <p:stCondLst>
                                    <p:cond delay="0"/>
                                  </p:stCondLst>
                                  <p:iterate type="lt">
                                    <p:tmPct val="0"/>
                                  </p:iterate>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xit" presetSubtype="0" fill="hold" grpId="1" nodeType="afterEffect">
                                  <p:stCondLst>
                                    <p:cond delay="3900"/>
                                  </p:stCondLst>
                                  <p:iterate type="lt">
                                    <p:tmPct val="50000"/>
                                  </p:iterate>
                                  <p:childTnLst>
                                    <p:animEffect transition="out" filter="fade">
                                      <p:cBhvr>
                                        <p:cTn id="12" dur="1000"/>
                                        <p:tgtEl>
                                          <p:spTgt spid="8">
                                            <p:txEl>
                                              <p:pRg st="0" end="0"/>
                                            </p:txEl>
                                          </p:spTgt>
                                        </p:tgtEl>
                                      </p:cBhvr>
                                    </p:animEffect>
                                    <p:anim calcmode="lin" valueType="num">
                                      <p:cBhvr>
                                        <p:cTn id="13" dur="1000"/>
                                        <p:tgtEl>
                                          <p:spTgt spid="8">
                                            <p:txEl>
                                              <p:pRg st="0" end="0"/>
                                            </p:txEl>
                                          </p:spTgt>
                                        </p:tgtEl>
                                        <p:attrNameLst>
                                          <p:attrName>ppt_x</p:attrName>
                                        </p:attrNameLst>
                                      </p:cBhvr>
                                      <p:tavLst>
                                        <p:tav tm="0">
                                          <p:val>
                                            <p:strVal val="ppt_x"/>
                                          </p:val>
                                        </p:tav>
                                        <p:tav tm="100000">
                                          <p:val>
                                            <p:strVal val="ppt_x"/>
                                          </p:val>
                                        </p:tav>
                                      </p:tavLst>
                                    </p:anim>
                                    <p:anim calcmode="lin" valueType="num">
                                      <p:cBhvr>
                                        <p:cTn id="14" dur="1000"/>
                                        <p:tgtEl>
                                          <p:spTgt spid="8">
                                            <p:txEl>
                                              <p:pRg st="0" end="0"/>
                                            </p:txEl>
                                          </p:spTgt>
                                        </p:tgtEl>
                                        <p:attrNameLst>
                                          <p:attrName>ppt_y</p:attrName>
                                        </p:attrNameLst>
                                      </p:cBhvr>
                                      <p:tavLst>
                                        <p:tav tm="0">
                                          <p:val>
                                            <p:strVal val="ppt_y"/>
                                          </p:val>
                                        </p:tav>
                                        <p:tav tm="100000">
                                          <p:val>
                                            <p:strVal val="ppt_y-.1"/>
                                          </p:val>
                                        </p:tav>
                                      </p:tavLst>
                                    </p:anim>
                                    <p:set>
                                      <p:cBhvr>
                                        <p:cTn id="15" dur="1" fill="hold">
                                          <p:stCondLst>
                                            <p:cond delay="999"/>
                                          </p:stCondLst>
                                        </p:cTn>
                                        <p:tgtEl>
                                          <p:spTgt spid="8">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build="p" rev="1"/>
      <p:bldP spid="8" grpId="2"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fbeelding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32" y="-400148"/>
            <a:ext cx="12192000" cy="7610168"/>
          </a:xfrm>
          <a:prstGeom prst="rect">
            <a:avLst/>
          </a:prstGeom>
        </p:spPr>
      </p:pic>
      <p:sp>
        <p:nvSpPr>
          <p:cNvPr id="2" name="Titel 1"/>
          <p:cNvSpPr>
            <a:spLocks noGrp="1"/>
          </p:cNvSpPr>
          <p:nvPr>
            <p:ph type="title"/>
          </p:nvPr>
        </p:nvSpPr>
        <p:spPr>
          <a:effectLst>
            <a:outerShdw blurRad="50800" dist="38100" dir="5400000" algn="t" rotWithShape="0">
              <a:prstClr val="black">
                <a:alpha val="40000"/>
              </a:prstClr>
            </a:outerShdw>
          </a:effectLst>
        </p:spPr>
        <p:txBody>
          <a:bodyPr/>
          <a:lstStyle/>
          <a:p>
            <a:r>
              <a:rPr lang="en-US" dirty="0" smtClean="0">
                <a:solidFill>
                  <a:srgbClr val="FBFBFB"/>
                </a:solidFill>
              </a:rPr>
              <a:t>WAAROM DAN GEEN NATIVE APP?</a:t>
            </a:r>
            <a:endParaRPr lang="nl-NL" dirty="0">
              <a:solidFill>
                <a:srgbClr val="FBFBFB"/>
              </a:solidFill>
            </a:endParaRPr>
          </a:p>
        </p:txBody>
      </p:sp>
    </p:spTree>
    <p:extLst>
      <p:ext uri="{BB962C8B-B14F-4D97-AF65-F5344CB8AC3E}">
        <p14:creationId xmlns:p14="http://schemas.microsoft.com/office/powerpoint/2010/main" val="73482656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el 1"/>
          <p:cNvSpPr>
            <a:spLocks noGrp="1"/>
          </p:cNvSpPr>
          <p:nvPr>
            <p:ph type="title"/>
          </p:nvPr>
        </p:nvSpPr>
        <p:spPr/>
        <p:txBody>
          <a:bodyPr/>
          <a:lstStyle/>
          <a:p>
            <a:r>
              <a:rPr lang="en-US" dirty="0" smtClean="0"/>
              <a:t>IEDER APPARAAT ZIJN EIGEN APP</a:t>
            </a:r>
            <a:endParaRPr lang="nl-NL" dirty="0"/>
          </a:p>
        </p:txBody>
      </p:sp>
      <p:pic>
        <p:nvPicPr>
          <p:cNvPr id="2" name="Afbeelding 1"/>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660735" y="2762165"/>
            <a:ext cx="1249843" cy="1249843"/>
          </a:xfrm>
          <a:prstGeom prst="rect">
            <a:avLst/>
          </a:prstGeom>
          <a:noFill/>
          <a:ln>
            <a:noFill/>
          </a:ln>
        </p:spPr>
      </p:pic>
      <p:pic>
        <p:nvPicPr>
          <p:cNvPr id="3" name="Afbeelding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08672" y="2762164"/>
            <a:ext cx="1249687" cy="1249687"/>
          </a:xfrm>
          <a:prstGeom prst="rect">
            <a:avLst/>
          </a:prstGeom>
          <a:noFill/>
          <a:ln>
            <a:noFill/>
          </a:ln>
        </p:spPr>
      </p:pic>
      <p:pic>
        <p:nvPicPr>
          <p:cNvPr id="4" name="Afbeelding 3"/>
          <p:cNvPicPr>
            <a:picLocks noChangeAspect="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9349143" y="2762163"/>
            <a:ext cx="1249687" cy="1249687"/>
          </a:xfrm>
          <a:prstGeom prst="rect">
            <a:avLst/>
          </a:prstGeom>
          <a:noFill/>
          <a:ln>
            <a:noFill/>
          </a:ln>
        </p:spPr>
      </p:pic>
      <p:pic>
        <p:nvPicPr>
          <p:cNvPr id="5" name="Afbeelding 4"/>
          <p:cNvPicPr>
            <a:picLocks noChangeAspect="1"/>
          </p:cNvPicPr>
          <p:nvPr/>
        </p:nvPicPr>
        <p:blipFill>
          <a:blip r:embed="rId6">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4269000" y="2762165"/>
            <a:ext cx="1249687" cy="1249687"/>
          </a:xfrm>
          <a:prstGeom prst="rect">
            <a:avLst/>
          </a:prstGeom>
          <a:noFill/>
          <a:ln>
            <a:noFill/>
          </a:ln>
        </p:spPr>
      </p:pic>
      <p:sp>
        <p:nvSpPr>
          <p:cNvPr id="6" name="Tekstvak 5"/>
          <p:cNvSpPr txBox="1"/>
          <p:nvPr/>
        </p:nvSpPr>
        <p:spPr>
          <a:xfrm>
            <a:off x="1262580" y="4460032"/>
            <a:ext cx="2048059" cy="369332"/>
          </a:xfrm>
          <a:prstGeom prst="rect">
            <a:avLst/>
          </a:prstGeom>
          <a:noFill/>
        </p:spPr>
        <p:txBody>
          <a:bodyPr wrap="square" rtlCol="0">
            <a:spAutoFit/>
          </a:bodyPr>
          <a:lstStyle/>
          <a:p>
            <a:pPr algn="ctr"/>
            <a:r>
              <a:rPr lang="nl-NL" b="1" dirty="0" err="1" smtClean="0"/>
              <a:t>iOS</a:t>
            </a:r>
            <a:endParaRPr lang="nl-NL" b="1" dirty="0"/>
          </a:p>
        </p:txBody>
      </p:sp>
      <p:sp>
        <p:nvSpPr>
          <p:cNvPr id="11" name="Tekstvak 10"/>
          <p:cNvSpPr txBox="1"/>
          <p:nvPr/>
        </p:nvSpPr>
        <p:spPr>
          <a:xfrm>
            <a:off x="6477050" y="4460032"/>
            <a:ext cx="1912776" cy="369332"/>
          </a:xfrm>
          <a:prstGeom prst="rect">
            <a:avLst/>
          </a:prstGeom>
          <a:noFill/>
        </p:spPr>
        <p:txBody>
          <a:bodyPr wrap="square" rtlCol="0">
            <a:spAutoFit/>
          </a:bodyPr>
          <a:lstStyle/>
          <a:p>
            <a:pPr algn="ctr"/>
            <a:r>
              <a:rPr lang="nl-NL" b="1" dirty="0" err="1"/>
              <a:t>Blackberry</a:t>
            </a:r>
            <a:r>
              <a:rPr lang="nl-NL" b="1" dirty="0"/>
              <a:t> OS</a:t>
            </a:r>
          </a:p>
        </p:txBody>
      </p:sp>
      <p:sp>
        <p:nvSpPr>
          <p:cNvPr id="12" name="Tekstvak 11"/>
          <p:cNvSpPr txBox="1"/>
          <p:nvPr/>
        </p:nvSpPr>
        <p:spPr>
          <a:xfrm>
            <a:off x="3937456" y="4460032"/>
            <a:ext cx="1912776" cy="369332"/>
          </a:xfrm>
          <a:prstGeom prst="rect">
            <a:avLst/>
          </a:prstGeom>
          <a:noFill/>
        </p:spPr>
        <p:txBody>
          <a:bodyPr wrap="square" rtlCol="0">
            <a:spAutoFit/>
          </a:bodyPr>
          <a:lstStyle/>
          <a:p>
            <a:pPr algn="ctr"/>
            <a:r>
              <a:rPr lang="nl-NL" b="1" dirty="0"/>
              <a:t>Android</a:t>
            </a:r>
          </a:p>
        </p:txBody>
      </p:sp>
      <p:sp>
        <p:nvSpPr>
          <p:cNvPr id="13" name="Tekstvak 12"/>
          <p:cNvSpPr txBox="1"/>
          <p:nvPr/>
        </p:nvSpPr>
        <p:spPr>
          <a:xfrm>
            <a:off x="9016644" y="4460032"/>
            <a:ext cx="1912776" cy="369332"/>
          </a:xfrm>
          <a:prstGeom prst="rect">
            <a:avLst/>
          </a:prstGeom>
          <a:noFill/>
        </p:spPr>
        <p:txBody>
          <a:bodyPr wrap="square" rtlCol="0">
            <a:spAutoFit/>
          </a:bodyPr>
          <a:lstStyle/>
          <a:p>
            <a:pPr algn="ctr"/>
            <a:r>
              <a:rPr lang="nl-NL" b="1" dirty="0"/>
              <a:t>Windows Phone</a:t>
            </a:r>
          </a:p>
        </p:txBody>
      </p:sp>
    </p:spTree>
    <p:extLst>
      <p:ext uri="{BB962C8B-B14F-4D97-AF65-F5344CB8AC3E}">
        <p14:creationId xmlns:p14="http://schemas.microsoft.com/office/powerpoint/2010/main" val="247915125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nl-NL" dirty="0"/>
          </a:p>
        </p:txBody>
      </p:sp>
      <p:pic>
        <p:nvPicPr>
          <p:cNvPr id="1026" name="Picture 2" descr="http://www.mobilemarketer.com/cms/lib/1136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1543" y="1984199"/>
            <a:ext cx="3048000" cy="5915026"/>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p:nvPr>
        </p:nvSpPr>
        <p:spPr/>
        <p:txBody>
          <a:bodyPr/>
          <a:lstStyle/>
          <a:p>
            <a:r>
              <a:rPr lang="nl-NL" dirty="0" smtClean="0"/>
              <a:t>EN EEN MOBIELE WEBSITE?</a:t>
            </a:r>
            <a:endParaRPr lang="nl-NL" dirty="0"/>
          </a:p>
        </p:txBody>
      </p:sp>
    </p:spTree>
    <p:extLst>
      <p:ext uri="{BB962C8B-B14F-4D97-AF65-F5344CB8AC3E}">
        <p14:creationId xmlns:p14="http://schemas.microsoft.com/office/powerpoint/2010/main" val="242029777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el 1"/>
          <p:cNvSpPr>
            <a:spLocks noGrp="1"/>
          </p:cNvSpPr>
          <p:nvPr>
            <p:ph type="title"/>
          </p:nvPr>
        </p:nvSpPr>
        <p:spPr/>
        <p:txBody>
          <a:bodyPr/>
          <a:lstStyle/>
          <a:p>
            <a:r>
              <a:rPr lang="en-US" dirty="0" smtClean="0"/>
              <a:t>TWEE APARTE WEBSITES</a:t>
            </a:r>
            <a:endParaRPr lang="nl-NL" dirty="0"/>
          </a:p>
        </p:txBody>
      </p:sp>
      <p:grpSp>
        <p:nvGrpSpPr>
          <p:cNvPr id="4" name="Groep 3"/>
          <p:cNvGrpSpPr/>
          <p:nvPr/>
        </p:nvGrpSpPr>
        <p:grpSpPr>
          <a:xfrm>
            <a:off x="3512639" y="2819399"/>
            <a:ext cx="5166723" cy="3277176"/>
            <a:chOff x="566686" y="2819399"/>
            <a:chExt cx="5166723" cy="3277176"/>
          </a:xfrm>
        </p:grpSpPr>
        <p:pic>
          <p:nvPicPr>
            <p:cNvPr id="8" name="Afbeelding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6686" y="2819399"/>
              <a:ext cx="3592928" cy="2122541"/>
            </a:xfrm>
            <a:prstGeom prst="rect">
              <a:avLst/>
            </a:prstGeom>
          </p:spPr>
        </p:pic>
        <p:pic>
          <p:nvPicPr>
            <p:cNvPr id="7" name="Afbeelding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51864" y="3390682"/>
              <a:ext cx="847568" cy="1549988"/>
            </a:xfrm>
            <a:prstGeom prst="rect">
              <a:avLst/>
            </a:prstGeom>
          </p:spPr>
        </p:pic>
        <p:sp>
          <p:nvSpPr>
            <p:cNvPr id="10" name="Gelijkbenige driehoek 9"/>
            <p:cNvSpPr/>
            <p:nvPr/>
          </p:nvSpPr>
          <p:spPr>
            <a:xfrm rot="10800000">
              <a:off x="2227386" y="5092700"/>
              <a:ext cx="271527" cy="23407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Gelijkbenige driehoek 20"/>
            <p:cNvSpPr/>
            <p:nvPr/>
          </p:nvSpPr>
          <p:spPr>
            <a:xfrm rot="10800000">
              <a:off x="4639884" y="5092700"/>
              <a:ext cx="271527" cy="23407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Tekstvak 17"/>
            <p:cNvSpPr txBox="1"/>
            <p:nvPr/>
          </p:nvSpPr>
          <p:spPr>
            <a:xfrm>
              <a:off x="1524035" y="5511800"/>
              <a:ext cx="1678228" cy="584775"/>
            </a:xfrm>
            <a:prstGeom prst="rect">
              <a:avLst/>
            </a:prstGeom>
            <a:noFill/>
          </p:spPr>
          <p:txBody>
            <a:bodyPr wrap="square" rtlCol="0">
              <a:spAutoFit/>
            </a:bodyPr>
            <a:lstStyle/>
            <a:p>
              <a:pPr algn="ctr"/>
              <a:r>
                <a:rPr lang="en-US" dirty="0" smtClean="0"/>
                <a:t>hetdomein.nl</a:t>
              </a:r>
            </a:p>
            <a:p>
              <a:pPr algn="ctr"/>
              <a:r>
                <a:rPr lang="en-US" sz="1400" b="1" dirty="0" smtClean="0">
                  <a:solidFill>
                    <a:srgbClr val="00B0F0"/>
                  </a:solidFill>
                </a:rPr>
                <a:t>Desktop</a:t>
              </a:r>
              <a:endParaRPr lang="nl-NL" b="1" dirty="0">
                <a:solidFill>
                  <a:srgbClr val="00B0F0"/>
                </a:solidFill>
              </a:endParaRPr>
            </a:p>
          </p:txBody>
        </p:sp>
        <p:sp>
          <p:nvSpPr>
            <p:cNvPr id="24" name="Tekstvak 23"/>
            <p:cNvSpPr txBox="1"/>
            <p:nvPr/>
          </p:nvSpPr>
          <p:spPr>
            <a:xfrm>
              <a:off x="3817885" y="5478806"/>
              <a:ext cx="1915524" cy="584775"/>
            </a:xfrm>
            <a:prstGeom prst="rect">
              <a:avLst/>
            </a:prstGeom>
            <a:noFill/>
          </p:spPr>
          <p:txBody>
            <a:bodyPr wrap="square" rtlCol="0">
              <a:spAutoFit/>
            </a:bodyPr>
            <a:lstStyle/>
            <a:p>
              <a:pPr algn="ctr"/>
              <a:r>
                <a:rPr lang="en-US" dirty="0" smtClean="0"/>
                <a:t>m.hetdomein.nl</a:t>
              </a:r>
            </a:p>
            <a:p>
              <a:pPr algn="ctr"/>
              <a:r>
                <a:rPr lang="en-US" sz="1400" b="1" dirty="0" err="1" smtClean="0">
                  <a:solidFill>
                    <a:srgbClr val="00B0F0"/>
                  </a:solidFill>
                </a:rPr>
                <a:t>mobiel</a:t>
              </a:r>
              <a:endParaRPr lang="nl-NL" b="1" dirty="0">
                <a:solidFill>
                  <a:srgbClr val="00B0F0"/>
                </a:solidFill>
              </a:endParaRPr>
            </a:p>
          </p:txBody>
        </p:sp>
        <p:pic>
          <p:nvPicPr>
            <p:cNvPr id="2" name="Afbeelding 1"/>
            <p:cNvPicPr>
              <a:picLocks noChangeAspect="1"/>
            </p:cNvPicPr>
            <p:nvPr/>
          </p:nvPicPr>
          <p:blipFill rotWithShape="1">
            <a:blip r:embed="rId5" cstate="print">
              <a:extLst>
                <a:ext uri="{28A0092B-C50C-407E-A947-70E740481C1C}">
                  <a14:useLocalDpi xmlns:a14="http://schemas.microsoft.com/office/drawing/2010/main" val="0"/>
                </a:ext>
              </a:extLst>
            </a:blip>
            <a:srcRect l="2283" r="2283" b="5931"/>
            <a:stretch/>
          </p:blipFill>
          <p:spPr>
            <a:xfrm>
              <a:off x="999653" y="2942281"/>
              <a:ext cx="2718272" cy="1712269"/>
            </a:xfrm>
            <a:prstGeom prst="rect">
              <a:avLst/>
            </a:prstGeom>
          </p:spPr>
        </p:pic>
        <p:pic>
          <p:nvPicPr>
            <p:cNvPr id="3" name="Afbeelding 2"/>
            <p:cNvPicPr>
              <a:picLocks noChangeAspect="1"/>
            </p:cNvPicPr>
            <p:nvPr/>
          </p:nvPicPr>
          <p:blipFill rotWithShape="1">
            <a:blip r:embed="rId6" cstate="print">
              <a:extLst>
                <a:ext uri="{28A0092B-C50C-407E-A947-70E740481C1C}">
                  <a14:useLocalDpi xmlns:a14="http://schemas.microsoft.com/office/drawing/2010/main" val="0"/>
                </a:ext>
              </a:extLst>
            </a:blip>
            <a:srcRect b="6121"/>
            <a:stretch/>
          </p:blipFill>
          <p:spPr>
            <a:xfrm>
              <a:off x="4479387" y="3695405"/>
              <a:ext cx="592520" cy="980337"/>
            </a:xfrm>
            <a:prstGeom prst="rect">
              <a:avLst/>
            </a:prstGeom>
          </p:spPr>
        </p:pic>
      </p:grpSp>
    </p:spTree>
    <p:extLst>
      <p:ext uri="{BB962C8B-B14F-4D97-AF65-F5344CB8AC3E}">
        <p14:creationId xmlns:p14="http://schemas.microsoft.com/office/powerpoint/2010/main" val="126906306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el 1"/>
          <p:cNvSpPr>
            <a:spLocks noGrp="1"/>
          </p:cNvSpPr>
          <p:nvPr>
            <p:ph type="title"/>
          </p:nvPr>
        </p:nvSpPr>
        <p:spPr/>
        <p:txBody>
          <a:bodyPr>
            <a:normAutofit fontScale="90000"/>
          </a:bodyPr>
          <a:lstStyle/>
          <a:p>
            <a:r>
              <a:rPr lang="en-US" dirty="0" smtClean="0"/>
              <a:t>1 CODEBASE VOOR IEDER APPARATEN</a:t>
            </a:r>
            <a:endParaRPr lang="nl-NL" dirty="0"/>
          </a:p>
        </p:txBody>
      </p:sp>
      <p:grpSp>
        <p:nvGrpSpPr>
          <p:cNvPr id="6" name="Groep 5"/>
          <p:cNvGrpSpPr/>
          <p:nvPr/>
        </p:nvGrpSpPr>
        <p:grpSpPr>
          <a:xfrm>
            <a:off x="3615540" y="2715015"/>
            <a:ext cx="4960920" cy="3348566"/>
            <a:chOff x="6620336" y="2715015"/>
            <a:chExt cx="4960920" cy="3348566"/>
          </a:xfrm>
        </p:grpSpPr>
        <p:pic>
          <p:nvPicPr>
            <p:cNvPr id="28" name="Afbeelding 27"/>
            <p:cNvPicPr>
              <a:picLocks noChangeAspect="1"/>
            </p:cNvPicPr>
            <p:nvPr/>
          </p:nvPicPr>
          <p:blipFill rotWithShape="1">
            <a:blip r:embed="rId3">
              <a:extLst>
                <a:ext uri="{28A0092B-C50C-407E-A947-70E740481C1C}">
                  <a14:useLocalDpi xmlns:a14="http://schemas.microsoft.com/office/drawing/2010/main" val="0"/>
                </a:ext>
              </a:extLst>
            </a:blip>
            <a:srcRect l="23236" t="18957" r="1064" b="16282"/>
            <a:stretch/>
          </p:blipFill>
          <p:spPr>
            <a:xfrm>
              <a:off x="6620336" y="2715015"/>
              <a:ext cx="3776324" cy="2377685"/>
            </a:xfrm>
            <a:prstGeom prst="rect">
              <a:avLst/>
            </a:prstGeom>
          </p:spPr>
        </p:pic>
        <p:sp>
          <p:nvSpPr>
            <p:cNvPr id="22" name="Gelijkbenige driehoek 21"/>
            <p:cNvSpPr/>
            <p:nvPr/>
          </p:nvSpPr>
          <p:spPr>
            <a:xfrm rot="5400000">
              <a:off x="10159186" y="3991166"/>
              <a:ext cx="271527" cy="23407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5" name="Tekstvak 24"/>
            <p:cNvSpPr txBox="1"/>
            <p:nvPr/>
          </p:nvSpPr>
          <p:spPr>
            <a:xfrm>
              <a:off x="7783250" y="5478806"/>
              <a:ext cx="3341950" cy="584775"/>
            </a:xfrm>
            <a:prstGeom prst="rect">
              <a:avLst/>
            </a:prstGeom>
            <a:noFill/>
          </p:spPr>
          <p:txBody>
            <a:bodyPr wrap="square" rtlCol="0">
              <a:spAutoFit/>
            </a:bodyPr>
            <a:lstStyle/>
            <a:p>
              <a:pPr algn="ctr"/>
              <a:r>
                <a:rPr lang="en-US" dirty="0" smtClean="0"/>
                <a:t>hetdomein.nl</a:t>
              </a:r>
            </a:p>
            <a:p>
              <a:pPr algn="ctr"/>
              <a:r>
                <a:rPr lang="en-US" sz="1400" b="1" dirty="0" smtClean="0">
                  <a:solidFill>
                    <a:srgbClr val="00B0F0"/>
                  </a:solidFill>
                </a:rPr>
                <a:t>Responsive design</a:t>
              </a:r>
              <a:endParaRPr lang="nl-NL" sz="1400" b="1" dirty="0">
                <a:solidFill>
                  <a:srgbClr val="00B0F0"/>
                </a:solidFill>
              </a:endParaRPr>
            </a:p>
          </p:txBody>
        </p:sp>
        <p:pic>
          <p:nvPicPr>
            <p:cNvPr id="29" name="Afbeelding 28"/>
            <p:cNvPicPr>
              <a:picLocks noChangeAspect="1"/>
            </p:cNvPicPr>
            <p:nvPr/>
          </p:nvPicPr>
          <p:blipFill rotWithShape="1">
            <a:blip r:embed="rId4">
              <a:extLst>
                <a:ext uri="{28A0092B-C50C-407E-A947-70E740481C1C}">
                  <a14:useLocalDpi xmlns:a14="http://schemas.microsoft.com/office/drawing/2010/main" val="0"/>
                </a:ext>
              </a:extLst>
            </a:blip>
            <a:srcRect l="23983" t="34887" r="55301" b="12625"/>
            <a:stretch/>
          </p:blipFill>
          <p:spPr>
            <a:xfrm>
              <a:off x="10547817" y="3255060"/>
              <a:ext cx="1033439" cy="1927014"/>
            </a:xfrm>
            <a:prstGeom prst="rect">
              <a:avLst/>
            </a:prstGeom>
          </p:spPr>
        </p:pic>
      </p:grpSp>
    </p:spTree>
    <p:extLst>
      <p:ext uri="{BB962C8B-B14F-4D97-AF65-F5344CB8AC3E}">
        <p14:creationId xmlns:p14="http://schemas.microsoft.com/office/powerpoint/2010/main" val="332155870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EEN AANTAL VOORBEELDEN</a:t>
            </a:r>
            <a:endParaRPr lang="nl-NL" dirty="0"/>
          </a:p>
        </p:txBody>
      </p:sp>
    </p:spTree>
    <p:extLst>
      <p:ext uri="{BB962C8B-B14F-4D97-AF65-F5344CB8AC3E}">
        <p14:creationId xmlns:p14="http://schemas.microsoft.com/office/powerpoint/2010/main" val="1250766372"/>
      </p:ext>
    </p:extLst>
  </p:cSld>
  <p:clrMapOvr>
    <a:masterClrMapping/>
  </p:clrMapOvr>
  <p:transition spd="slow">
    <p:push/>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Afbeelding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85985" y="1685665"/>
            <a:ext cx="6135495" cy="3624576"/>
          </a:xfrm>
          <a:prstGeom prst="rect">
            <a:avLst/>
          </a:prstGeom>
        </p:spPr>
      </p:pic>
      <p:pic>
        <p:nvPicPr>
          <p:cNvPr id="15" name="Afbeelding 14"/>
          <p:cNvPicPr>
            <a:picLocks noChangeAspect="1"/>
          </p:cNvPicPr>
          <p:nvPr/>
        </p:nvPicPr>
        <p:blipFill rotWithShape="1">
          <a:blip r:embed="rId4">
            <a:extLst>
              <a:ext uri="{28A0092B-C50C-407E-A947-70E740481C1C}">
                <a14:useLocalDpi xmlns:a14="http://schemas.microsoft.com/office/drawing/2010/main" val="0"/>
              </a:ext>
            </a:extLst>
          </a:blip>
          <a:srcRect l="3742" t="3446" r="25027" b="6874"/>
          <a:stretch/>
        </p:blipFill>
        <p:spPr>
          <a:xfrm>
            <a:off x="3329940" y="1892300"/>
            <a:ext cx="4648200" cy="2926080"/>
          </a:xfrm>
          <a:prstGeom prst="rect">
            <a:avLst/>
          </a:prstGeom>
          <a:noFill/>
          <a:ln>
            <a:noFill/>
          </a:ln>
        </p:spPr>
      </p:pic>
      <p:pic>
        <p:nvPicPr>
          <p:cNvPr id="13" name="Afbeelding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14662" y="2663390"/>
            <a:ext cx="1447357" cy="2646851"/>
          </a:xfrm>
          <a:prstGeom prst="rect">
            <a:avLst/>
          </a:prstGeom>
        </p:spPr>
      </p:pic>
      <p:pic>
        <p:nvPicPr>
          <p:cNvPr id="14" name="Afbeelding 13"/>
          <p:cNvPicPr>
            <a:picLocks noChangeAspect="1"/>
          </p:cNvPicPr>
          <p:nvPr/>
        </p:nvPicPr>
        <p:blipFill rotWithShape="1">
          <a:blip r:embed="rId4">
            <a:extLst>
              <a:ext uri="{28A0092B-C50C-407E-A947-70E740481C1C}">
                <a14:useLocalDpi xmlns:a14="http://schemas.microsoft.com/office/drawing/2010/main" val="0"/>
              </a:ext>
            </a:extLst>
          </a:blip>
          <a:srcRect l="78022" t="4196" r="3027" b="31473"/>
          <a:stretch/>
        </p:blipFill>
        <p:spPr>
          <a:xfrm>
            <a:off x="7940040" y="3184599"/>
            <a:ext cx="983201" cy="1668780"/>
          </a:xfrm>
          <a:prstGeom prst="rect">
            <a:avLst/>
          </a:prstGeom>
          <a:noFill/>
          <a:ln>
            <a:noFill/>
          </a:ln>
        </p:spPr>
      </p:pic>
    </p:spTree>
    <p:extLst>
      <p:ext uri="{BB962C8B-B14F-4D97-AF65-F5344CB8AC3E}">
        <p14:creationId xmlns:p14="http://schemas.microsoft.com/office/powerpoint/2010/main" val="357304027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fbeelding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85985" y="1685665"/>
            <a:ext cx="6135495" cy="3624576"/>
          </a:xfrm>
          <a:prstGeom prst="rect">
            <a:avLst/>
          </a:prstGeom>
        </p:spPr>
      </p:pic>
      <p:pic>
        <p:nvPicPr>
          <p:cNvPr id="6" name="Afbeelding 5"/>
          <p:cNvPicPr>
            <a:picLocks noChangeAspect="1"/>
          </p:cNvPicPr>
          <p:nvPr/>
        </p:nvPicPr>
        <p:blipFill rotWithShape="1">
          <a:blip r:embed="rId4">
            <a:extLst>
              <a:ext uri="{28A0092B-C50C-407E-A947-70E740481C1C}">
                <a14:useLocalDpi xmlns:a14="http://schemas.microsoft.com/office/drawing/2010/main" val="0"/>
              </a:ext>
            </a:extLst>
          </a:blip>
          <a:srcRect l="3521" t="3891" r="25231" b="6411"/>
          <a:stretch/>
        </p:blipFill>
        <p:spPr>
          <a:xfrm>
            <a:off x="3336173" y="1895549"/>
            <a:ext cx="4635118" cy="2917751"/>
          </a:xfrm>
          <a:prstGeom prst="rect">
            <a:avLst/>
          </a:prstGeom>
          <a:noFill/>
          <a:ln>
            <a:noFill/>
          </a:ln>
        </p:spPr>
      </p:pic>
      <p:pic>
        <p:nvPicPr>
          <p:cNvPr id="9" name="Afbeelding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14662" y="2663390"/>
            <a:ext cx="1447357" cy="2646851"/>
          </a:xfrm>
          <a:prstGeom prst="rect">
            <a:avLst/>
          </a:prstGeom>
        </p:spPr>
      </p:pic>
      <p:pic>
        <p:nvPicPr>
          <p:cNvPr id="10" name="Afbeelding 9"/>
          <p:cNvPicPr>
            <a:picLocks noChangeAspect="1"/>
          </p:cNvPicPr>
          <p:nvPr/>
        </p:nvPicPr>
        <p:blipFill rotWithShape="1">
          <a:blip r:embed="rId6">
            <a:extLst>
              <a:ext uri="{28A0092B-C50C-407E-A947-70E740481C1C}">
                <a14:useLocalDpi xmlns:a14="http://schemas.microsoft.com/office/drawing/2010/main" val="0"/>
              </a:ext>
            </a:extLst>
          </a:blip>
          <a:srcRect l="78022" t="4196" r="3027" b="31473"/>
          <a:stretch/>
        </p:blipFill>
        <p:spPr>
          <a:xfrm>
            <a:off x="7940040" y="3184599"/>
            <a:ext cx="983201" cy="1668780"/>
          </a:xfrm>
          <a:prstGeom prst="rect">
            <a:avLst/>
          </a:prstGeom>
          <a:noFill/>
          <a:ln>
            <a:noFill/>
          </a:ln>
        </p:spPr>
      </p:pic>
      <p:pic>
        <p:nvPicPr>
          <p:cNvPr id="15" name="Afbeelding 14"/>
          <p:cNvPicPr>
            <a:picLocks noChangeAspect="1"/>
          </p:cNvPicPr>
          <p:nvPr/>
        </p:nvPicPr>
        <p:blipFill rotWithShape="1">
          <a:blip r:embed="rId4">
            <a:extLst>
              <a:ext uri="{28A0092B-C50C-407E-A947-70E740481C1C}">
                <a14:useLocalDpi xmlns:a14="http://schemas.microsoft.com/office/drawing/2010/main" val="0"/>
              </a:ext>
            </a:extLst>
          </a:blip>
          <a:srcRect l="77603" t="3415" r="2792" b="30678"/>
          <a:stretch/>
        </p:blipFill>
        <p:spPr>
          <a:xfrm>
            <a:off x="7940040" y="3187095"/>
            <a:ext cx="990116" cy="1664305"/>
          </a:xfrm>
          <a:prstGeom prst="rect">
            <a:avLst/>
          </a:prstGeom>
          <a:noFill/>
          <a:ln>
            <a:noFill/>
          </a:ln>
        </p:spPr>
      </p:pic>
    </p:spTree>
    <p:extLst>
      <p:ext uri="{BB962C8B-B14F-4D97-AF65-F5344CB8AC3E}">
        <p14:creationId xmlns:p14="http://schemas.microsoft.com/office/powerpoint/2010/main" val="341218064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Afbeelding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53502" y="2229611"/>
            <a:ext cx="1447357" cy="2646851"/>
          </a:xfrm>
          <a:prstGeom prst="rect">
            <a:avLst/>
          </a:prstGeom>
        </p:spPr>
      </p:pic>
      <p:pic>
        <p:nvPicPr>
          <p:cNvPr id="7" name="Afbeelding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85985" y="1685665"/>
            <a:ext cx="6135495" cy="3624576"/>
          </a:xfrm>
          <a:prstGeom prst="rect">
            <a:avLst/>
          </a:prstGeom>
        </p:spPr>
      </p:pic>
      <p:pic>
        <p:nvPicPr>
          <p:cNvPr id="2" name="Afbeelding 1"/>
          <p:cNvPicPr>
            <a:picLocks noChangeAspect="1"/>
          </p:cNvPicPr>
          <p:nvPr/>
        </p:nvPicPr>
        <p:blipFill rotWithShape="1">
          <a:blip r:embed="rId5">
            <a:extLst>
              <a:ext uri="{28A0092B-C50C-407E-A947-70E740481C1C}">
                <a14:useLocalDpi xmlns:a14="http://schemas.microsoft.com/office/drawing/2010/main" val="0"/>
              </a:ext>
            </a:extLst>
          </a:blip>
          <a:srcRect l="3696" t="3569" r="24816" b="7495"/>
          <a:stretch/>
        </p:blipFill>
        <p:spPr>
          <a:xfrm>
            <a:off x="3322628" y="1895195"/>
            <a:ext cx="4670752" cy="2905405"/>
          </a:xfrm>
          <a:prstGeom prst="rect">
            <a:avLst/>
          </a:prstGeom>
        </p:spPr>
      </p:pic>
      <p:pic>
        <p:nvPicPr>
          <p:cNvPr id="9" name="Afbeelding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14662" y="2663390"/>
            <a:ext cx="1447357" cy="2646851"/>
          </a:xfrm>
          <a:prstGeom prst="rect">
            <a:avLst/>
          </a:prstGeom>
        </p:spPr>
      </p:pic>
      <p:pic>
        <p:nvPicPr>
          <p:cNvPr id="11" name="Afbeelding 10"/>
          <p:cNvPicPr>
            <a:picLocks noChangeAspect="1"/>
          </p:cNvPicPr>
          <p:nvPr/>
        </p:nvPicPr>
        <p:blipFill rotWithShape="1">
          <a:blip r:embed="rId5">
            <a:extLst>
              <a:ext uri="{28A0092B-C50C-407E-A947-70E740481C1C}">
                <a14:useLocalDpi xmlns:a14="http://schemas.microsoft.com/office/drawing/2010/main" val="0"/>
              </a:ext>
            </a:extLst>
          </a:blip>
          <a:srcRect l="77720" t="3604" r="3137" b="31596"/>
          <a:stretch/>
        </p:blipFill>
        <p:spPr>
          <a:xfrm>
            <a:off x="7940040" y="3194707"/>
            <a:ext cx="989368" cy="1674473"/>
          </a:xfrm>
          <a:prstGeom prst="rect">
            <a:avLst/>
          </a:prstGeom>
        </p:spPr>
      </p:pic>
    </p:spTree>
    <p:extLst>
      <p:ext uri="{BB962C8B-B14F-4D97-AF65-F5344CB8AC3E}">
        <p14:creationId xmlns:p14="http://schemas.microsoft.com/office/powerpoint/2010/main" val="59771076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smtClean="0"/>
              <a:t>WAT IS EEN GRID?</a:t>
            </a:r>
            <a:endParaRPr lang="nl-NL" dirty="0"/>
          </a:p>
        </p:txBody>
      </p:sp>
    </p:spTree>
    <p:extLst>
      <p:ext uri="{BB962C8B-B14F-4D97-AF65-F5344CB8AC3E}">
        <p14:creationId xmlns:p14="http://schemas.microsoft.com/office/powerpoint/2010/main" val="3537062168"/>
      </p:ext>
    </p:extLst>
  </p:cSld>
  <p:clrMapOvr>
    <a:masterClrMapping/>
  </p:clrMapOvr>
  <p:transition spd="slow">
    <p:push/>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WIE WE ZIJN</a:t>
            </a:r>
            <a:endParaRPr lang="nl-NL" dirty="0"/>
          </a:p>
        </p:txBody>
      </p:sp>
      <p:sp>
        <p:nvSpPr>
          <p:cNvPr id="5" name="Tijdelijke aanduiding voor tekst 4"/>
          <p:cNvSpPr>
            <a:spLocks noGrp="1"/>
          </p:cNvSpPr>
          <p:nvPr>
            <p:ph type="body" idx="1"/>
          </p:nvPr>
        </p:nvSpPr>
        <p:spPr/>
        <p:txBody>
          <a:bodyPr/>
          <a:lstStyle/>
          <a:p>
            <a:r>
              <a:rPr lang="nl-NL" dirty="0" err="1" smtClean="0"/>
              <a:t>Egor</a:t>
            </a:r>
            <a:r>
              <a:rPr lang="nl-NL" dirty="0" smtClean="0"/>
              <a:t> Kloos - </a:t>
            </a:r>
            <a:r>
              <a:rPr lang="nl-NL" sz="2000" dirty="0" smtClean="0"/>
              <a:t>ANWB</a:t>
            </a:r>
          </a:p>
          <a:p>
            <a:r>
              <a:rPr lang="nl-NL" dirty="0" smtClean="0"/>
              <a:t>Jarno van Rhijn </a:t>
            </a:r>
            <a:r>
              <a:rPr lang="nl-NL" sz="2000" dirty="0" smtClean="0"/>
              <a:t>- 42</a:t>
            </a:r>
            <a:endParaRPr lang="nl-NL" sz="2000" dirty="0"/>
          </a:p>
        </p:txBody>
      </p:sp>
    </p:spTree>
    <p:extLst>
      <p:ext uri="{BB962C8B-B14F-4D97-AF65-F5344CB8AC3E}">
        <p14:creationId xmlns:p14="http://schemas.microsoft.com/office/powerpoint/2010/main" val="3829954886"/>
      </p:ext>
    </p:extLst>
  </p:cSld>
  <p:clrMapOvr>
    <a:masterClrMapping/>
  </p:clrMapOvr>
  <p:transition spd="slow">
    <p:push/>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Afbeelding 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60572" y="2105188"/>
            <a:ext cx="7557319" cy="4464526"/>
          </a:xfrm>
          <a:prstGeom prst="rect">
            <a:avLst/>
          </a:prstGeom>
        </p:spPr>
      </p:pic>
      <p:sp>
        <p:nvSpPr>
          <p:cNvPr id="37" name="Rechthoek 36"/>
          <p:cNvSpPr/>
          <p:nvPr/>
        </p:nvSpPr>
        <p:spPr>
          <a:xfrm>
            <a:off x="5257800" y="2364316"/>
            <a:ext cx="5742036" cy="3572730"/>
          </a:xfrm>
          <a:prstGeom prst="rect">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050" name="Picture 2" descr="https://m1.behance.net/rendition/modules/77075247/disp/02b348ce176ee49c63311f2615c1f567.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6707" y="2369934"/>
            <a:ext cx="5445236" cy="499146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m1.behance.net/rendition/modules/77075247/disp/02b348ce176ee49c63311f2615c1f567.png"/>
          <p:cNvPicPr>
            <a:picLocks noChangeAspect="1" noChangeArrowheads="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396707" y="2364316"/>
            <a:ext cx="5449233" cy="4995130"/>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4" descr="https://m1.behance.net/rendition/modules/77075247/disp/02b348ce176ee49c63311f2615c1f567.png"/>
          <p:cNvPicPr>
            <a:picLocks noChangeAspect="1" noChangeArrowheads="1"/>
          </p:cNvPicPr>
          <p:nvPr/>
        </p:nvPicPr>
        <p:blipFill rotWithShape="1">
          <a:blip r:embed="rId5">
            <a:duotone>
              <a:schemeClr val="accent3">
                <a:shade val="45000"/>
                <a:satMod val="135000"/>
              </a:schemeClr>
              <a:prstClr val="white"/>
            </a:duotone>
            <a:extLst>
              <a:ext uri="{28A0092B-C50C-407E-A947-70E740481C1C}">
                <a14:useLocalDpi xmlns:a14="http://schemas.microsoft.com/office/drawing/2010/main" val="0"/>
              </a:ext>
            </a:extLst>
          </a:blip>
          <a:srcRect b="28476"/>
          <a:stretch/>
        </p:blipFill>
        <p:spPr bwMode="auto">
          <a:xfrm>
            <a:off x="5392710" y="2364316"/>
            <a:ext cx="5449233" cy="3572730"/>
          </a:xfrm>
          <a:prstGeom prst="rect">
            <a:avLst/>
          </a:prstGeom>
          <a:noFill/>
          <a:extLst>
            <a:ext uri="{909E8E84-426E-40DD-AFC4-6F175D3DCCD1}">
              <a14:hiddenFill xmlns:a14="http://schemas.microsoft.com/office/drawing/2010/main">
                <a:solidFill>
                  <a:srgbClr val="FFFFFF"/>
                </a:solidFill>
              </a14:hiddenFill>
            </a:ext>
          </a:extLst>
        </p:spPr>
      </p:pic>
      <p:sp>
        <p:nvSpPr>
          <p:cNvPr id="3" name="Titel 2"/>
          <p:cNvSpPr>
            <a:spLocks noGrp="1"/>
          </p:cNvSpPr>
          <p:nvPr>
            <p:ph type="title"/>
          </p:nvPr>
        </p:nvSpPr>
        <p:spPr/>
        <p:txBody>
          <a:bodyPr/>
          <a:lstStyle/>
          <a:p>
            <a:r>
              <a:rPr lang="nl-NL" smtClean="0"/>
              <a:t>WAT IS EEN GRID?</a:t>
            </a:r>
            <a:endParaRPr lang="nl-NL" dirty="0"/>
          </a:p>
        </p:txBody>
      </p:sp>
      <p:sp>
        <p:nvSpPr>
          <p:cNvPr id="6" name="Tekstvak 5"/>
          <p:cNvSpPr txBox="1"/>
          <p:nvPr/>
        </p:nvSpPr>
        <p:spPr>
          <a:xfrm>
            <a:off x="5487321" y="2877324"/>
            <a:ext cx="5303823" cy="369332"/>
          </a:xfrm>
          <a:prstGeom prst="rect">
            <a:avLst/>
          </a:prstGeom>
          <a:noFill/>
        </p:spPr>
        <p:txBody>
          <a:bodyPr wrap="square" rtlCol="0">
            <a:spAutoFit/>
          </a:bodyPr>
          <a:lstStyle/>
          <a:p>
            <a:pPr algn="ctr"/>
            <a:r>
              <a:rPr lang="nl-NL" dirty="0" smtClean="0">
                <a:solidFill>
                  <a:srgbClr val="FBFBFB"/>
                </a:solidFill>
              </a:rPr>
              <a:t>2	2	2	2	2	2</a:t>
            </a:r>
            <a:endParaRPr lang="nl-NL" dirty="0">
              <a:solidFill>
                <a:srgbClr val="FBFBFB"/>
              </a:solidFill>
            </a:endParaRPr>
          </a:p>
        </p:txBody>
      </p:sp>
      <p:sp>
        <p:nvSpPr>
          <p:cNvPr id="11" name="Tekstvak 10"/>
          <p:cNvSpPr txBox="1"/>
          <p:nvPr/>
        </p:nvSpPr>
        <p:spPr>
          <a:xfrm>
            <a:off x="5487321" y="3324333"/>
            <a:ext cx="5303823" cy="369332"/>
          </a:xfrm>
          <a:prstGeom prst="rect">
            <a:avLst/>
          </a:prstGeom>
          <a:noFill/>
        </p:spPr>
        <p:txBody>
          <a:bodyPr wrap="square" rtlCol="0">
            <a:spAutoFit/>
          </a:bodyPr>
          <a:lstStyle/>
          <a:p>
            <a:pPr algn="ctr"/>
            <a:r>
              <a:rPr lang="nl-NL" dirty="0" smtClean="0">
                <a:solidFill>
                  <a:srgbClr val="FBFBFB"/>
                </a:solidFill>
              </a:rPr>
              <a:t>3	         3	                  3 	         3</a:t>
            </a:r>
            <a:endParaRPr lang="nl-NL" dirty="0">
              <a:solidFill>
                <a:srgbClr val="FBFBFB"/>
              </a:solidFill>
            </a:endParaRPr>
          </a:p>
        </p:txBody>
      </p:sp>
      <p:sp>
        <p:nvSpPr>
          <p:cNvPr id="12" name="Tekstvak 11"/>
          <p:cNvSpPr txBox="1"/>
          <p:nvPr/>
        </p:nvSpPr>
        <p:spPr>
          <a:xfrm>
            <a:off x="5487321" y="2415075"/>
            <a:ext cx="5303823" cy="369332"/>
          </a:xfrm>
          <a:prstGeom prst="rect">
            <a:avLst/>
          </a:prstGeom>
          <a:noFill/>
        </p:spPr>
        <p:txBody>
          <a:bodyPr wrap="square" rtlCol="0">
            <a:spAutoFit/>
          </a:bodyPr>
          <a:lstStyle/>
          <a:p>
            <a:pPr algn="ctr"/>
            <a:r>
              <a:rPr lang="nl-NL" dirty="0" smtClean="0">
                <a:solidFill>
                  <a:srgbClr val="FBFBFB"/>
                </a:solidFill>
              </a:rPr>
              <a:t>1       1       1      1       1       1       1       1       1      1       1       1</a:t>
            </a:r>
            <a:endParaRPr lang="nl-NL" dirty="0">
              <a:solidFill>
                <a:srgbClr val="FBFBFB"/>
              </a:solidFill>
            </a:endParaRPr>
          </a:p>
        </p:txBody>
      </p:sp>
      <p:sp>
        <p:nvSpPr>
          <p:cNvPr id="13" name="Tekstvak 12"/>
          <p:cNvSpPr txBox="1"/>
          <p:nvPr/>
        </p:nvSpPr>
        <p:spPr>
          <a:xfrm>
            <a:off x="5487322" y="3786932"/>
            <a:ext cx="5303822" cy="369332"/>
          </a:xfrm>
          <a:prstGeom prst="rect">
            <a:avLst/>
          </a:prstGeom>
          <a:noFill/>
        </p:spPr>
        <p:txBody>
          <a:bodyPr wrap="square" rtlCol="0">
            <a:spAutoFit/>
          </a:bodyPr>
          <a:lstStyle/>
          <a:p>
            <a:pPr algn="ctr"/>
            <a:r>
              <a:rPr lang="nl-NL" dirty="0" smtClean="0">
                <a:solidFill>
                  <a:srgbClr val="FBFBFB"/>
                </a:solidFill>
              </a:rPr>
              <a:t>4	       	4	                  4</a:t>
            </a:r>
            <a:endParaRPr lang="nl-NL" dirty="0">
              <a:solidFill>
                <a:srgbClr val="FBFBFB"/>
              </a:solidFill>
            </a:endParaRPr>
          </a:p>
        </p:txBody>
      </p:sp>
      <p:sp>
        <p:nvSpPr>
          <p:cNvPr id="14" name="Tekstvak 13"/>
          <p:cNvSpPr txBox="1"/>
          <p:nvPr/>
        </p:nvSpPr>
        <p:spPr>
          <a:xfrm>
            <a:off x="5487321" y="4233941"/>
            <a:ext cx="5303823" cy="369332"/>
          </a:xfrm>
          <a:prstGeom prst="rect">
            <a:avLst/>
          </a:prstGeom>
          <a:noFill/>
        </p:spPr>
        <p:txBody>
          <a:bodyPr wrap="square" rtlCol="0">
            <a:spAutoFit/>
          </a:bodyPr>
          <a:lstStyle/>
          <a:p>
            <a:pPr algn="ctr"/>
            <a:r>
              <a:rPr lang="nl-NL" dirty="0" smtClean="0">
                <a:solidFill>
                  <a:srgbClr val="FBFBFB"/>
                </a:solidFill>
              </a:rPr>
              <a:t>6	       		6</a:t>
            </a:r>
            <a:endParaRPr lang="nl-NL" dirty="0">
              <a:solidFill>
                <a:srgbClr val="FBFBFB"/>
              </a:solidFill>
            </a:endParaRPr>
          </a:p>
        </p:txBody>
      </p:sp>
      <p:sp>
        <p:nvSpPr>
          <p:cNvPr id="17" name="Tekstvak 16"/>
          <p:cNvSpPr txBox="1"/>
          <p:nvPr/>
        </p:nvSpPr>
        <p:spPr>
          <a:xfrm>
            <a:off x="5487321" y="4680950"/>
            <a:ext cx="5303823" cy="369332"/>
          </a:xfrm>
          <a:prstGeom prst="rect">
            <a:avLst/>
          </a:prstGeom>
          <a:noFill/>
        </p:spPr>
        <p:txBody>
          <a:bodyPr wrap="square" rtlCol="0">
            <a:spAutoFit/>
          </a:bodyPr>
          <a:lstStyle/>
          <a:p>
            <a:pPr algn="ctr"/>
            <a:r>
              <a:rPr lang="nl-NL" dirty="0" smtClean="0">
                <a:solidFill>
                  <a:srgbClr val="FBFBFB"/>
                </a:solidFill>
              </a:rPr>
              <a:t>12</a:t>
            </a:r>
            <a:endParaRPr lang="nl-NL" dirty="0">
              <a:solidFill>
                <a:srgbClr val="FBFBFB"/>
              </a:solidFill>
            </a:endParaRPr>
          </a:p>
        </p:txBody>
      </p:sp>
      <p:sp>
        <p:nvSpPr>
          <p:cNvPr id="18" name="Tekstvak 17"/>
          <p:cNvSpPr txBox="1"/>
          <p:nvPr/>
        </p:nvSpPr>
        <p:spPr>
          <a:xfrm>
            <a:off x="5467413" y="5143549"/>
            <a:ext cx="5303823" cy="369332"/>
          </a:xfrm>
          <a:prstGeom prst="rect">
            <a:avLst/>
          </a:prstGeom>
          <a:noFill/>
        </p:spPr>
        <p:txBody>
          <a:bodyPr wrap="square" rtlCol="0">
            <a:spAutoFit/>
          </a:bodyPr>
          <a:lstStyle/>
          <a:p>
            <a:r>
              <a:rPr lang="nl-NL" dirty="0" smtClean="0">
                <a:solidFill>
                  <a:srgbClr val="FBFBFB"/>
                </a:solidFill>
              </a:rPr>
              <a:t>1		</a:t>
            </a:r>
            <a:r>
              <a:rPr lang="nl-NL" dirty="0">
                <a:solidFill>
                  <a:srgbClr val="FBFBFB"/>
                </a:solidFill>
              </a:rPr>
              <a:t> </a:t>
            </a:r>
            <a:r>
              <a:rPr lang="nl-NL" dirty="0" smtClean="0">
                <a:solidFill>
                  <a:srgbClr val="FBFBFB"/>
                </a:solidFill>
              </a:rPr>
              <a:t>                11</a:t>
            </a:r>
            <a:endParaRPr lang="nl-NL" dirty="0">
              <a:solidFill>
                <a:srgbClr val="FBFBFB"/>
              </a:solidFill>
            </a:endParaRPr>
          </a:p>
        </p:txBody>
      </p:sp>
      <p:sp>
        <p:nvSpPr>
          <p:cNvPr id="19" name="Tekstvak 18"/>
          <p:cNvSpPr txBox="1"/>
          <p:nvPr/>
        </p:nvSpPr>
        <p:spPr>
          <a:xfrm>
            <a:off x="5487321" y="5616387"/>
            <a:ext cx="5512515" cy="369332"/>
          </a:xfrm>
          <a:prstGeom prst="rect">
            <a:avLst/>
          </a:prstGeom>
          <a:noFill/>
        </p:spPr>
        <p:txBody>
          <a:bodyPr wrap="square" rtlCol="0">
            <a:spAutoFit/>
          </a:bodyPr>
          <a:lstStyle/>
          <a:p>
            <a:r>
              <a:rPr lang="nl-NL" dirty="0" smtClean="0">
                <a:solidFill>
                  <a:srgbClr val="FBFBFB"/>
                </a:solidFill>
              </a:rPr>
              <a:t>    2		</a:t>
            </a:r>
            <a:r>
              <a:rPr lang="nl-NL" dirty="0">
                <a:solidFill>
                  <a:srgbClr val="FBFBFB"/>
                </a:solidFill>
              </a:rPr>
              <a:t> </a:t>
            </a:r>
            <a:r>
              <a:rPr lang="nl-NL" dirty="0" smtClean="0">
                <a:solidFill>
                  <a:srgbClr val="FBFBFB"/>
                </a:solidFill>
              </a:rPr>
              <a:t>                    10</a:t>
            </a:r>
            <a:endParaRPr lang="nl-NL" dirty="0">
              <a:solidFill>
                <a:srgbClr val="FBFBFB"/>
              </a:solidFill>
            </a:endParaRPr>
          </a:p>
        </p:txBody>
      </p:sp>
      <p:sp>
        <p:nvSpPr>
          <p:cNvPr id="20" name="Tekstvak 19"/>
          <p:cNvSpPr txBox="1"/>
          <p:nvPr/>
        </p:nvSpPr>
        <p:spPr>
          <a:xfrm>
            <a:off x="5487321" y="6052807"/>
            <a:ext cx="5512515" cy="369332"/>
          </a:xfrm>
          <a:prstGeom prst="rect">
            <a:avLst/>
          </a:prstGeom>
          <a:noFill/>
        </p:spPr>
        <p:txBody>
          <a:bodyPr wrap="square" rtlCol="0">
            <a:spAutoFit/>
          </a:bodyPr>
          <a:lstStyle/>
          <a:p>
            <a:r>
              <a:rPr lang="nl-NL" dirty="0" smtClean="0">
                <a:solidFill>
                  <a:srgbClr val="FBFBFB"/>
                </a:solidFill>
              </a:rPr>
              <a:t>         3			         9 		</a:t>
            </a:r>
            <a:r>
              <a:rPr lang="nl-NL" dirty="0">
                <a:solidFill>
                  <a:srgbClr val="FBFBFB"/>
                </a:solidFill>
              </a:rPr>
              <a:t> </a:t>
            </a:r>
            <a:r>
              <a:rPr lang="nl-NL" dirty="0" smtClean="0">
                <a:solidFill>
                  <a:srgbClr val="FBFBFB"/>
                </a:solidFill>
              </a:rPr>
              <a:t>                         </a:t>
            </a:r>
            <a:endParaRPr lang="nl-NL" dirty="0">
              <a:solidFill>
                <a:srgbClr val="FBFBFB"/>
              </a:solidFill>
            </a:endParaRPr>
          </a:p>
        </p:txBody>
      </p:sp>
      <p:sp>
        <p:nvSpPr>
          <p:cNvPr id="21" name="Tekstvak 20"/>
          <p:cNvSpPr txBox="1"/>
          <p:nvPr/>
        </p:nvSpPr>
        <p:spPr>
          <a:xfrm>
            <a:off x="5487321" y="6500166"/>
            <a:ext cx="5303823" cy="369332"/>
          </a:xfrm>
          <a:prstGeom prst="rect">
            <a:avLst/>
          </a:prstGeom>
          <a:noFill/>
        </p:spPr>
        <p:txBody>
          <a:bodyPr wrap="square" rtlCol="0">
            <a:spAutoFit/>
          </a:bodyPr>
          <a:lstStyle/>
          <a:p>
            <a:r>
              <a:rPr lang="nl-NL" dirty="0" smtClean="0">
                <a:solidFill>
                  <a:srgbClr val="FBFBFB"/>
                </a:solidFill>
              </a:rPr>
              <a:t>              4			             8	</a:t>
            </a:r>
            <a:r>
              <a:rPr lang="nl-NL" dirty="0">
                <a:solidFill>
                  <a:srgbClr val="FBFBFB"/>
                </a:solidFill>
              </a:rPr>
              <a:t> </a:t>
            </a:r>
            <a:r>
              <a:rPr lang="nl-NL" dirty="0" smtClean="0">
                <a:solidFill>
                  <a:srgbClr val="FBFBFB"/>
                </a:solidFill>
              </a:rPr>
              <a:t>                         </a:t>
            </a:r>
            <a:endParaRPr lang="nl-NL" dirty="0">
              <a:solidFill>
                <a:srgbClr val="FBFBFB"/>
              </a:solidFill>
            </a:endParaRPr>
          </a:p>
        </p:txBody>
      </p:sp>
      <p:sp>
        <p:nvSpPr>
          <p:cNvPr id="22" name="Tekstvak 21"/>
          <p:cNvSpPr txBox="1"/>
          <p:nvPr/>
        </p:nvSpPr>
        <p:spPr>
          <a:xfrm>
            <a:off x="5487321" y="6947175"/>
            <a:ext cx="5303823" cy="369332"/>
          </a:xfrm>
          <a:prstGeom prst="rect">
            <a:avLst/>
          </a:prstGeom>
          <a:noFill/>
        </p:spPr>
        <p:txBody>
          <a:bodyPr wrap="square" rtlCol="0">
            <a:spAutoFit/>
          </a:bodyPr>
          <a:lstStyle/>
          <a:p>
            <a:r>
              <a:rPr lang="nl-NL" dirty="0" smtClean="0">
                <a:solidFill>
                  <a:srgbClr val="FBFBFB"/>
                </a:solidFill>
              </a:rPr>
              <a:t>                   5			7	</a:t>
            </a:r>
            <a:r>
              <a:rPr lang="nl-NL" dirty="0">
                <a:solidFill>
                  <a:srgbClr val="FBFBFB"/>
                </a:solidFill>
              </a:rPr>
              <a:t> </a:t>
            </a:r>
            <a:r>
              <a:rPr lang="nl-NL" dirty="0" smtClean="0">
                <a:solidFill>
                  <a:srgbClr val="FBFBFB"/>
                </a:solidFill>
              </a:rPr>
              <a:t>                         </a:t>
            </a:r>
            <a:endParaRPr lang="nl-NL" dirty="0">
              <a:solidFill>
                <a:srgbClr val="FBFBFB"/>
              </a:solidFill>
            </a:endParaRPr>
          </a:p>
        </p:txBody>
      </p:sp>
      <p:sp>
        <p:nvSpPr>
          <p:cNvPr id="9" name="Tekstvak 8"/>
          <p:cNvSpPr txBox="1"/>
          <p:nvPr/>
        </p:nvSpPr>
        <p:spPr>
          <a:xfrm>
            <a:off x="484236" y="2479615"/>
            <a:ext cx="4089400" cy="1569660"/>
          </a:xfrm>
          <a:prstGeom prst="rect">
            <a:avLst/>
          </a:prstGeom>
          <a:noFill/>
        </p:spPr>
        <p:txBody>
          <a:bodyPr wrap="square" rtlCol="0">
            <a:spAutoFit/>
          </a:bodyPr>
          <a:lstStyle/>
          <a:p>
            <a:r>
              <a:rPr lang="nl-NL" sz="4800" b="1" dirty="0" smtClean="0">
                <a:latin typeface="Journey" panose="02000603000000000000" pitchFamily="2" charset="0"/>
                <a:ea typeface="Journey" panose="02000603000000000000" pitchFamily="2" charset="0"/>
              </a:rPr>
              <a:t>WAT HEBBEN DEZE</a:t>
            </a:r>
          </a:p>
          <a:p>
            <a:r>
              <a:rPr lang="nl-NL" sz="4800" b="1" dirty="0" smtClean="0">
                <a:latin typeface="Journey" panose="02000603000000000000" pitchFamily="2" charset="0"/>
                <a:ea typeface="Journey" panose="02000603000000000000" pitchFamily="2" charset="0"/>
              </a:rPr>
              <a:t>BLOKKEN GEMEEN?</a:t>
            </a:r>
            <a:endParaRPr lang="nl-NL" sz="4800" b="1" dirty="0">
              <a:latin typeface="Journey" panose="02000603000000000000" pitchFamily="2" charset="0"/>
              <a:ea typeface="Journey" panose="02000603000000000000" pitchFamily="2" charset="0"/>
            </a:endParaRPr>
          </a:p>
        </p:txBody>
      </p:sp>
      <p:cxnSp>
        <p:nvCxnSpPr>
          <p:cNvPr id="23" name="Rechte verbindingslijn met pijl 22"/>
          <p:cNvCxnSpPr>
            <a:stCxn id="9" idx="2"/>
          </p:cNvCxnSpPr>
          <p:nvPr/>
        </p:nvCxnSpPr>
        <p:spPr>
          <a:xfrm rot="16200000" flipH="1">
            <a:off x="3118449" y="3459762"/>
            <a:ext cx="1094274" cy="2273300"/>
          </a:xfrm>
          <a:prstGeom prst="curvedConnector2">
            <a:avLst/>
          </a:prstGeom>
          <a:ln w="50800" cap="rnd" cmpd="sng">
            <a:solidFill>
              <a:srgbClr val="1B1B36"/>
            </a:solidFill>
            <a:prstDash val="lgDash"/>
            <a:bevel/>
            <a:headEnd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313632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xit" presetSubtype="0" fill="hold" nodeType="afterEffect">
                                  <p:stCondLst>
                                    <p:cond delay="1500"/>
                                  </p:stCondLst>
                                  <p:childTnLst>
                                    <p:animEffect transition="out" filter="fade">
                                      <p:cBhvr>
                                        <p:cTn id="12" dur="1500"/>
                                        <p:tgtEl>
                                          <p:spTgt spid="2050"/>
                                        </p:tgtEl>
                                      </p:cBhvr>
                                    </p:animEffect>
                                    <p:set>
                                      <p:cBhvr>
                                        <p:cTn id="13" dur="1" fill="hold">
                                          <p:stCondLst>
                                            <p:cond delay="1499"/>
                                          </p:stCondLst>
                                        </p:cTn>
                                        <p:tgtEl>
                                          <p:spTgt spid="2050"/>
                                        </p:tgtEl>
                                        <p:attrNameLst>
                                          <p:attrName>style.visibility</p:attrName>
                                        </p:attrNameLst>
                                      </p:cBhvr>
                                      <p:to>
                                        <p:strVal val="hidden"/>
                                      </p:to>
                                    </p:set>
                                  </p:childTnLst>
                                </p:cTn>
                              </p:par>
                              <p:par>
                                <p:cTn id="14" presetID="10" presetClass="entr" presetSubtype="0" fill="hold" nodeType="withEffect">
                                  <p:stCondLst>
                                    <p:cond delay="1500"/>
                                  </p:stCondLst>
                                  <p:childTnLst>
                                    <p:set>
                                      <p:cBhvr>
                                        <p:cTn id="15" dur="1" fill="hold">
                                          <p:stCondLst>
                                            <p:cond delay="0"/>
                                          </p:stCondLst>
                                        </p:cTn>
                                        <p:tgtEl>
                                          <p:spTgt spid="2052"/>
                                        </p:tgtEl>
                                        <p:attrNameLst>
                                          <p:attrName>style.visibility</p:attrName>
                                        </p:attrNameLst>
                                      </p:cBhvr>
                                      <p:to>
                                        <p:strVal val="visible"/>
                                      </p:to>
                                    </p:set>
                                    <p:animEffect transition="in" filter="fade">
                                      <p:cBhvr>
                                        <p:cTn id="16" dur="1500"/>
                                        <p:tgtEl>
                                          <p:spTgt spid="2052"/>
                                        </p:tgtEl>
                                      </p:cBhvr>
                                    </p:animEffect>
                                  </p:childTnLst>
                                </p:cTn>
                              </p:par>
                            </p:childTnLst>
                          </p:cTn>
                        </p:par>
                        <p:par>
                          <p:cTn id="17" fill="hold">
                            <p:stCondLst>
                              <p:cond delay="4000"/>
                            </p:stCondLst>
                            <p:childTnLst>
                              <p:par>
                                <p:cTn id="18" presetID="10" presetClass="entr" presetSubtype="0"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par>
                          <p:cTn id="21" fill="hold">
                            <p:stCondLst>
                              <p:cond delay="45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par>
                          <p:cTn id="25" fill="hold">
                            <p:stCondLst>
                              <p:cond delay="5000"/>
                            </p:stCondLst>
                            <p:childTnLst>
                              <p:par>
                                <p:cTn id="26" presetID="10" presetClass="entr" presetSubtype="0"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par>
                          <p:cTn id="29" fill="hold">
                            <p:stCondLst>
                              <p:cond delay="5500"/>
                            </p:stCondLst>
                            <p:childTnLst>
                              <p:par>
                                <p:cTn id="30" presetID="10" presetClass="entr" presetSubtype="0"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par>
                          <p:cTn id="33" fill="hold">
                            <p:stCondLst>
                              <p:cond delay="6000"/>
                            </p:stCondLst>
                            <p:childTnLst>
                              <p:par>
                                <p:cTn id="34" presetID="10" presetClass="entr" presetSubtype="0"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par>
                          <p:cTn id="37" fill="hold">
                            <p:stCondLst>
                              <p:cond delay="6500"/>
                            </p:stCondLst>
                            <p:childTnLst>
                              <p:par>
                                <p:cTn id="38" presetID="10" presetClass="entr" presetSubtype="0" fill="hold" grpId="0" nodeType="after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childTnLst>
                          </p:cTn>
                        </p:par>
                        <p:par>
                          <p:cTn id="41" fill="hold">
                            <p:stCondLst>
                              <p:cond delay="7000"/>
                            </p:stCondLst>
                            <p:childTnLst>
                              <p:par>
                                <p:cTn id="42" presetID="10" presetClass="entr" presetSubtype="0" fill="hold" grpId="0" nodeType="after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childTnLst>
                          </p:cTn>
                        </p:par>
                        <p:par>
                          <p:cTn id="45" fill="hold">
                            <p:stCondLst>
                              <p:cond delay="7500"/>
                            </p:stCondLst>
                            <p:childTnLst>
                              <p:par>
                                <p:cTn id="46" presetID="10" presetClass="entr" presetSubtype="0" fill="hold" grpId="0" nodeType="after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par>
                          <p:cTn id="49" fill="hold">
                            <p:stCondLst>
                              <p:cond delay="8000"/>
                            </p:stCondLst>
                            <p:childTnLst>
                              <p:par>
                                <p:cTn id="50" presetID="10" presetClass="entr" presetSubtype="0" fill="hold" grpId="0" nodeType="after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par>
                          <p:cTn id="53" fill="hold">
                            <p:stCondLst>
                              <p:cond delay="8500"/>
                            </p:stCondLst>
                            <p:childTnLst>
                              <p:par>
                                <p:cTn id="54" presetID="10" presetClass="entr" presetSubtype="0"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500"/>
                                        <p:tgtEl>
                                          <p:spTgt spid="21"/>
                                        </p:tgtEl>
                                      </p:cBhvr>
                                    </p:animEffect>
                                  </p:childTnLst>
                                </p:cTn>
                              </p:par>
                            </p:childTnLst>
                          </p:cTn>
                        </p:par>
                        <p:par>
                          <p:cTn id="57" fill="hold">
                            <p:stCondLst>
                              <p:cond delay="9000"/>
                            </p:stCondLst>
                            <p:childTnLst>
                              <p:par>
                                <p:cTn id="58" presetID="10" presetClass="entr" presetSubtype="0" fill="hold" grpId="0" nodeType="after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childTnLst>
                          </p:cTn>
                        </p:par>
                        <p:par>
                          <p:cTn id="61" fill="hold">
                            <p:stCondLst>
                              <p:cond delay="9500"/>
                            </p:stCondLst>
                            <p:childTnLst>
                              <p:par>
                                <p:cTn id="62" presetID="22" presetClass="exit" presetSubtype="4" fill="hold" nodeType="afterEffect">
                                  <p:stCondLst>
                                    <p:cond delay="0"/>
                                  </p:stCondLst>
                                  <p:childTnLst>
                                    <p:animEffect transition="out" filter="wipe(down)">
                                      <p:cBhvr>
                                        <p:cTn id="63" dur="1500"/>
                                        <p:tgtEl>
                                          <p:spTgt spid="2052"/>
                                        </p:tgtEl>
                                      </p:cBhvr>
                                    </p:animEffect>
                                    <p:set>
                                      <p:cBhvr>
                                        <p:cTn id="64" dur="1" fill="hold">
                                          <p:stCondLst>
                                            <p:cond delay="1499"/>
                                          </p:stCondLst>
                                        </p:cTn>
                                        <p:tgtEl>
                                          <p:spTgt spid="2052"/>
                                        </p:tgtEl>
                                        <p:attrNameLst>
                                          <p:attrName>style.visibility</p:attrName>
                                        </p:attrNameLst>
                                      </p:cBhvr>
                                      <p:to>
                                        <p:strVal val="hidden"/>
                                      </p:to>
                                    </p:set>
                                  </p:childTnLst>
                                </p:cTn>
                              </p:par>
                              <p:par>
                                <p:cTn id="65" presetID="10" presetClass="exit" presetSubtype="0" fill="hold" grpId="1" nodeType="withEffect">
                                  <p:stCondLst>
                                    <p:cond delay="0"/>
                                  </p:stCondLst>
                                  <p:childTnLst>
                                    <p:animEffect transition="out" filter="fade">
                                      <p:cBhvr>
                                        <p:cTn id="66" dur="1500"/>
                                        <p:tgtEl>
                                          <p:spTgt spid="20"/>
                                        </p:tgtEl>
                                      </p:cBhvr>
                                    </p:animEffect>
                                    <p:set>
                                      <p:cBhvr>
                                        <p:cTn id="67" dur="1" fill="hold">
                                          <p:stCondLst>
                                            <p:cond delay="1499"/>
                                          </p:stCondLst>
                                        </p:cTn>
                                        <p:tgtEl>
                                          <p:spTgt spid="20"/>
                                        </p:tgtEl>
                                        <p:attrNameLst>
                                          <p:attrName>style.visibility</p:attrName>
                                        </p:attrNameLst>
                                      </p:cBhvr>
                                      <p:to>
                                        <p:strVal val="hidden"/>
                                      </p:to>
                                    </p:set>
                                  </p:childTnLst>
                                </p:cTn>
                              </p:par>
                              <p:par>
                                <p:cTn id="68" presetID="10" presetClass="exit" presetSubtype="0" fill="hold" grpId="1" nodeType="withEffect">
                                  <p:stCondLst>
                                    <p:cond delay="0"/>
                                  </p:stCondLst>
                                  <p:childTnLst>
                                    <p:animEffect transition="out" filter="fade">
                                      <p:cBhvr>
                                        <p:cTn id="69" dur="1500"/>
                                        <p:tgtEl>
                                          <p:spTgt spid="21"/>
                                        </p:tgtEl>
                                      </p:cBhvr>
                                    </p:animEffect>
                                    <p:set>
                                      <p:cBhvr>
                                        <p:cTn id="70" dur="1" fill="hold">
                                          <p:stCondLst>
                                            <p:cond delay="1499"/>
                                          </p:stCondLst>
                                        </p:cTn>
                                        <p:tgtEl>
                                          <p:spTgt spid="21"/>
                                        </p:tgtEl>
                                        <p:attrNameLst>
                                          <p:attrName>style.visibility</p:attrName>
                                        </p:attrNameLst>
                                      </p:cBhvr>
                                      <p:to>
                                        <p:strVal val="hidden"/>
                                      </p:to>
                                    </p:set>
                                  </p:childTnLst>
                                </p:cTn>
                              </p:par>
                              <p:par>
                                <p:cTn id="71" presetID="10" presetClass="exit" presetSubtype="0" fill="hold" grpId="1" nodeType="withEffect">
                                  <p:stCondLst>
                                    <p:cond delay="0"/>
                                  </p:stCondLst>
                                  <p:childTnLst>
                                    <p:animEffect transition="out" filter="fade">
                                      <p:cBhvr>
                                        <p:cTn id="72" dur="1500"/>
                                        <p:tgtEl>
                                          <p:spTgt spid="22"/>
                                        </p:tgtEl>
                                      </p:cBhvr>
                                    </p:animEffect>
                                    <p:set>
                                      <p:cBhvr>
                                        <p:cTn id="73" dur="1" fill="hold">
                                          <p:stCondLst>
                                            <p:cond delay="1499"/>
                                          </p:stCondLst>
                                        </p:cTn>
                                        <p:tgtEl>
                                          <p:spTgt spid="22"/>
                                        </p:tgtEl>
                                        <p:attrNameLst>
                                          <p:attrName>style.visibility</p:attrName>
                                        </p:attrNameLst>
                                      </p:cBhvr>
                                      <p:to>
                                        <p:strVal val="hidden"/>
                                      </p:to>
                                    </p:set>
                                  </p:childTnLst>
                                </p:cTn>
                              </p:par>
                              <p:par>
                                <p:cTn id="74" presetID="10" presetClass="entr" presetSubtype="0" fill="hold" nodeType="with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fade">
                                      <p:cBhvr>
                                        <p:cTn id="76" dur="1500"/>
                                        <p:tgtEl>
                                          <p:spTgt spid="35"/>
                                        </p:tgtEl>
                                      </p:cBhvr>
                                    </p:animEffect>
                                  </p:childTnLst>
                                </p:cTn>
                              </p:par>
                            </p:childTnLst>
                          </p:cTn>
                        </p:par>
                        <p:par>
                          <p:cTn id="77" fill="hold">
                            <p:stCondLst>
                              <p:cond delay="11000"/>
                            </p:stCondLst>
                            <p:childTnLst>
                              <p:par>
                                <p:cTn id="78" presetID="10" presetClass="entr" presetSubtype="0" fill="hold" nodeType="afterEffect">
                                  <p:stCondLst>
                                    <p:cond delay="2000"/>
                                  </p:stCondLst>
                                  <p:childTnLst>
                                    <p:set>
                                      <p:cBhvr>
                                        <p:cTn id="79" dur="1" fill="hold">
                                          <p:stCondLst>
                                            <p:cond delay="0"/>
                                          </p:stCondLst>
                                        </p:cTn>
                                        <p:tgtEl>
                                          <p:spTgt spid="34"/>
                                        </p:tgtEl>
                                        <p:attrNameLst>
                                          <p:attrName>style.visibility</p:attrName>
                                        </p:attrNameLst>
                                      </p:cBhvr>
                                      <p:to>
                                        <p:strVal val="visible"/>
                                      </p:to>
                                    </p:set>
                                    <p:animEffect transition="in" filter="fade">
                                      <p:cBhvr>
                                        <p:cTn id="80" dur="500"/>
                                        <p:tgtEl>
                                          <p:spTgt spid="34"/>
                                        </p:tgtEl>
                                      </p:cBhvr>
                                    </p:animEffect>
                                  </p:childTnLst>
                                </p:cTn>
                              </p:par>
                            </p:childTnLst>
                          </p:cTn>
                        </p:par>
                        <p:par>
                          <p:cTn id="81" fill="hold">
                            <p:stCondLst>
                              <p:cond delay="13500"/>
                            </p:stCondLst>
                            <p:childTnLst>
                              <p:par>
                                <p:cTn id="82" presetID="10" presetClass="entr" presetSubtype="0" fill="hold" grpId="0" nodeType="afterEffect">
                                  <p:stCondLst>
                                    <p:cond delay="0"/>
                                  </p:stCondLst>
                                  <p:childTnLst>
                                    <p:set>
                                      <p:cBhvr>
                                        <p:cTn id="83" dur="1" fill="hold">
                                          <p:stCondLst>
                                            <p:cond delay="0"/>
                                          </p:stCondLst>
                                        </p:cTn>
                                        <p:tgtEl>
                                          <p:spTgt spid="9"/>
                                        </p:tgtEl>
                                        <p:attrNameLst>
                                          <p:attrName>style.visibility</p:attrName>
                                        </p:attrNameLst>
                                      </p:cBhvr>
                                      <p:to>
                                        <p:strVal val="visible"/>
                                      </p:to>
                                    </p:set>
                                    <p:animEffect transition="in" filter="fade">
                                      <p:cBhvr>
                                        <p:cTn id="84" dur="500"/>
                                        <p:tgtEl>
                                          <p:spTgt spid="9"/>
                                        </p:tgtEl>
                                      </p:cBhvr>
                                    </p:animEffect>
                                  </p:childTnLst>
                                </p:cTn>
                              </p:par>
                              <p:par>
                                <p:cTn id="85" presetID="10" presetClass="entr" presetSubtype="0" fill="hold" nodeType="withEffect">
                                  <p:stCondLst>
                                    <p:cond delay="0"/>
                                  </p:stCondLst>
                                  <p:childTnLst>
                                    <p:set>
                                      <p:cBhvr>
                                        <p:cTn id="86" dur="1" fill="hold">
                                          <p:stCondLst>
                                            <p:cond delay="0"/>
                                          </p:stCondLst>
                                        </p:cTn>
                                        <p:tgtEl>
                                          <p:spTgt spid="23"/>
                                        </p:tgtEl>
                                        <p:attrNameLst>
                                          <p:attrName>style.visibility</p:attrName>
                                        </p:attrNameLst>
                                      </p:cBhvr>
                                      <p:to>
                                        <p:strVal val="visible"/>
                                      </p:to>
                                    </p:set>
                                    <p:animEffect transition="in" filter="fade">
                                      <p:cBhvr>
                                        <p:cTn id="8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2" grpId="0"/>
      <p:bldP spid="13" grpId="0"/>
      <p:bldP spid="14" grpId="0"/>
      <p:bldP spid="17" grpId="0"/>
      <p:bldP spid="18" grpId="0"/>
      <p:bldP spid="19" grpId="0"/>
      <p:bldP spid="20" grpId="0"/>
      <p:bldP spid="20" grpId="1"/>
      <p:bldP spid="21" grpId="0"/>
      <p:bldP spid="21" grpId="1"/>
      <p:bldP spid="22" grpId="0"/>
      <p:bldP spid="22" grpId="1"/>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FRAMEWORKS</a:t>
            </a:r>
            <a:endParaRPr lang="nl-NL" dirty="0"/>
          </a:p>
        </p:txBody>
      </p:sp>
      <p:pic>
        <p:nvPicPr>
          <p:cNvPr id="3074" name="Picture 2" descr="http://coding.smashingmagazine.com/wp-content/uploads/2011/10/foundation-header.jpg"/>
          <p:cNvPicPr>
            <a:picLocks noChangeAspect="1" noChangeArrowheads="1"/>
          </p:cNvPicPr>
          <p:nvPr/>
        </p:nvPicPr>
        <p:blipFill rotWithShape="1">
          <a:blip r:embed="rId2">
            <a:extLst>
              <a:ext uri="{28A0092B-C50C-407E-A947-70E740481C1C}">
                <a14:useLocalDpi xmlns:a14="http://schemas.microsoft.com/office/drawing/2010/main" val="0"/>
              </a:ext>
            </a:extLst>
          </a:blip>
          <a:srcRect r="28546"/>
          <a:stretch/>
        </p:blipFill>
        <p:spPr bwMode="auto">
          <a:xfrm>
            <a:off x="7458075" y="539149"/>
            <a:ext cx="3743325" cy="155257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www.logicalimagination.com/Content/DesignLogos/bootstrap2_logo.png"/>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76218" y="900743"/>
            <a:ext cx="3857625" cy="829389"/>
          </a:xfrm>
          <a:prstGeom prst="rect">
            <a:avLst/>
          </a:prstGeom>
          <a:noFill/>
          <a:extLst>
            <a:ext uri="{909E8E84-426E-40DD-AFC4-6F175D3DCCD1}">
              <a14:hiddenFill xmlns:a14="http://schemas.microsoft.com/office/drawing/2010/main">
                <a:solidFill>
                  <a:srgbClr val="FFFFFF"/>
                </a:solidFill>
              </a14:hiddenFill>
            </a:ext>
          </a:extLst>
        </p:spPr>
      </p:pic>
      <p:sp>
        <p:nvSpPr>
          <p:cNvPr id="7" name="Tekstvak 6"/>
          <p:cNvSpPr txBox="1"/>
          <p:nvPr/>
        </p:nvSpPr>
        <p:spPr>
          <a:xfrm>
            <a:off x="1525962" y="4766276"/>
            <a:ext cx="2558136" cy="830997"/>
          </a:xfrm>
          <a:prstGeom prst="rect">
            <a:avLst/>
          </a:prstGeom>
          <a:noFill/>
        </p:spPr>
        <p:txBody>
          <a:bodyPr wrap="none" rtlCol="0">
            <a:spAutoFit/>
          </a:bodyPr>
          <a:lstStyle/>
          <a:p>
            <a:r>
              <a:rPr lang="nl-NL" sz="4800" dirty="0" err="1" smtClean="0">
                <a:latin typeface="Helvetica LT Std" panose="020B0504020202020204" pitchFamily="34" charset="0"/>
              </a:rPr>
              <a:t>Skeleton</a:t>
            </a:r>
            <a:endParaRPr lang="nl-NL" sz="4800" dirty="0">
              <a:latin typeface="Helvetica LT Std" panose="020B0504020202020204" pitchFamily="34" charset="0"/>
            </a:endParaRPr>
          </a:p>
        </p:txBody>
      </p:sp>
      <p:pic>
        <p:nvPicPr>
          <p:cNvPr id="11" name="Afbeelding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58075" y="4579879"/>
            <a:ext cx="2990850" cy="685800"/>
          </a:xfrm>
          <a:prstGeom prst="rect">
            <a:avLst/>
          </a:prstGeom>
        </p:spPr>
      </p:pic>
    </p:spTree>
    <p:extLst>
      <p:ext uri="{BB962C8B-B14F-4D97-AF65-F5344CB8AC3E}">
        <p14:creationId xmlns:p14="http://schemas.microsoft.com/office/powerpoint/2010/main" val="225866594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750"/>
                                  </p:stCondLst>
                                  <p:childTnLst>
                                    <p:set>
                                      <p:cBhvr>
                                        <p:cTn id="16" dur="1" fill="hold">
                                          <p:stCondLst>
                                            <p:cond delay="0"/>
                                          </p:stCondLst>
                                        </p:cTn>
                                        <p:tgtEl>
                                          <p:spTgt spid="3074"/>
                                        </p:tgtEl>
                                        <p:attrNameLst>
                                          <p:attrName>style.visibility</p:attrName>
                                        </p:attrNameLst>
                                      </p:cBhvr>
                                      <p:to>
                                        <p:strVal val="visible"/>
                                      </p:to>
                                    </p:set>
                                    <p:animEffect transition="in" filter="fade">
                                      <p:cBhvr>
                                        <p:cTn id="17" dur="1000"/>
                                        <p:tgtEl>
                                          <p:spTgt spid="3074"/>
                                        </p:tgtEl>
                                      </p:cBhvr>
                                    </p:animEffect>
                                    <p:anim calcmode="lin" valueType="num">
                                      <p:cBhvr>
                                        <p:cTn id="18" dur="1000" fill="hold"/>
                                        <p:tgtEl>
                                          <p:spTgt spid="3074"/>
                                        </p:tgtEl>
                                        <p:attrNameLst>
                                          <p:attrName>ppt_x</p:attrName>
                                        </p:attrNameLst>
                                      </p:cBhvr>
                                      <p:tavLst>
                                        <p:tav tm="0">
                                          <p:val>
                                            <p:strVal val="#ppt_x"/>
                                          </p:val>
                                        </p:tav>
                                        <p:tav tm="100000">
                                          <p:val>
                                            <p:strVal val="#ppt_x"/>
                                          </p:val>
                                        </p:tav>
                                      </p:tavLst>
                                    </p:anim>
                                    <p:anim calcmode="lin" valueType="num">
                                      <p:cBhvr>
                                        <p:cTn id="19" dur="1000" fill="hold"/>
                                        <p:tgtEl>
                                          <p:spTgt spid="307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1000"/>
                                  </p:stCondLst>
                                  <p:childTnLst>
                                    <p:set>
                                      <p:cBhvr>
                                        <p:cTn id="21" dur="1" fill="hold">
                                          <p:stCondLst>
                                            <p:cond delay="0"/>
                                          </p:stCondLst>
                                        </p:cTn>
                                        <p:tgtEl>
                                          <p:spTgt spid="3076"/>
                                        </p:tgtEl>
                                        <p:attrNameLst>
                                          <p:attrName>style.visibility</p:attrName>
                                        </p:attrNameLst>
                                      </p:cBhvr>
                                      <p:to>
                                        <p:strVal val="visible"/>
                                      </p:to>
                                    </p:set>
                                    <p:animEffect transition="in" filter="fade">
                                      <p:cBhvr>
                                        <p:cTn id="22" dur="1000"/>
                                        <p:tgtEl>
                                          <p:spTgt spid="3076"/>
                                        </p:tgtEl>
                                      </p:cBhvr>
                                    </p:animEffect>
                                    <p:anim calcmode="lin" valueType="num">
                                      <p:cBhvr>
                                        <p:cTn id="23" dur="1000" fill="hold"/>
                                        <p:tgtEl>
                                          <p:spTgt spid="3076"/>
                                        </p:tgtEl>
                                        <p:attrNameLst>
                                          <p:attrName>ppt_x</p:attrName>
                                        </p:attrNameLst>
                                      </p:cBhvr>
                                      <p:tavLst>
                                        <p:tav tm="0">
                                          <p:val>
                                            <p:strVal val="#ppt_x"/>
                                          </p:val>
                                        </p:tav>
                                        <p:tav tm="100000">
                                          <p:val>
                                            <p:strVal val="#ppt_x"/>
                                          </p:val>
                                        </p:tav>
                                      </p:tavLst>
                                    </p:anim>
                                    <p:anim calcmode="lin" valueType="num">
                                      <p:cBhvr>
                                        <p:cTn id="24"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bigrock.com/blog/wp-content/uploads/2014/04/reinvent-whee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03126" y="3538680"/>
            <a:ext cx="4267201" cy="3111501"/>
          </a:xfrm>
          <a:prstGeom prst="rect">
            <a:avLst/>
          </a:prstGeom>
          <a:noFill/>
          <a:extLst>
            <a:ext uri="{909E8E84-426E-40DD-AFC4-6F175D3DCCD1}">
              <a14:hiddenFill xmlns:a14="http://schemas.microsoft.com/office/drawing/2010/main">
                <a:solidFill>
                  <a:srgbClr val="FFFFFF"/>
                </a:solidFill>
              </a14:hiddenFill>
            </a:ext>
          </a:extLst>
        </p:spPr>
      </p:pic>
      <p:sp>
        <p:nvSpPr>
          <p:cNvPr id="3" name="Titel 2"/>
          <p:cNvSpPr>
            <a:spLocks noGrp="1"/>
          </p:cNvSpPr>
          <p:nvPr>
            <p:ph type="title"/>
          </p:nvPr>
        </p:nvSpPr>
        <p:spPr/>
        <p:txBody>
          <a:bodyPr/>
          <a:lstStyle/>
          <a:p>
            <a:r>
              <a:rPr lang="nl-NL" dirty="0" smtClean="0"/>
              <a:t>ZELF EEN GRID MAKEN?</a:t>
            </a:r>
            <a:endParaRPr lang="nl-NL" dirty="0"/>
          </a:p>
        </p:txBody>
      </p:sp>
    </p:spTree>
    <p:extLst>
      <p:ext uri="{BB962C8B-B14F-4D97-AF65-F5344CB8AC3E}">
        <p14:creationId xmlns:p14="http://schemas.microsoft.com/office/powerpoint/2010/main" val="233045529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HOE TE BEGINNEN</a:t>
            </a:r>
            <a:endParaRPr lang="nl-NL" dirty="0"/>
          </a:p>
        </p:txBody>
      </p:sp>
      <p:pic>
        <p:nvPicPr>
          <p:cNvPr id="5122" name="Picture 2" descr="http://editor.circlepad.com/cpGraphics/templatePhotos/700_474_HandWithPencilBackgroun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3018" y="-2312483"/>
            <a:ext cx="8478982" cy="5741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80365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400"/>
                                  </p:iterate>
                                  <p:childTnLst>
                                    <p:set>
                                      <p:cBhvr>
                                        <p:cTn id="6" dur="1" fill="hold">
                                          <p:stCondLst>
                                            <p:cond delay="0"/>
                                          </p:stCondLst>
                                        </p:cTn>
                                        <p:tgtEl>
                                          <p:spTgt spid="2"/>
                                        </p:tgtEl>
                                        <p:attrNameLst>
                                          <p:attrName>style.visibility</p:attrName>
                                        </p:attrNameLst>
                                      </p:cBhvr>
                                      <p:to>
                                        <p:strVal val="visible"/>
                                      </p:to>
                                    </p:set>
                                  </p:childTnLst>
                                </p:cTn>
                              </p:par>
                              <p:par>
                                <p:cTn id="7" presetID="0" presetClass="path" presetSubtype="0" accel="7692" decel="7692" fill="hold" nodeType="withEffect">
                                  <p:stCondLst>
                                    <p:cond delay="0"/>
                                  </p:stCondLst>
                                  <p:childTnLst>
                                    <p:animMotion origin="layout" path="M -0.00039 -0.00069 L -0.00039 -0.00046 C -0.00078 0.00532 -0.00156 0.01134 -0.00156 0.01759 C -0.00156 0.06481 -0.00221 0.05625 0.00065 0.08218 C 0.00326 0.06875 0.00078 0.0831 0.003 0.05787 C 0.00352 0.05116 0.00209 0.04329 0.00599 0.04097 C 0.00821 0.03958 0.01211 0.04444 0.01433 0.04375 C 0.01511 0.04583 0.01407 0.04676 0.01433 0.04907 C 0.01446 0.05255 0.01498 0.06574 0.01433 0.07014 C 0.01563 0.07361 0.01758 0.08218 0.01771 0.07014 C 0.0181 0.04514 0.01771 0.02014 0.01771 -0.00463 L 0.03815 -0.00671 C 0.03842 -0.00648 0.04805 -0.00023 0.04961 0.00532 C 0.05065 0.00926 0.05183 0.01759 0.05183 0.01782 C 0.05105 0.02454 0.05065 0.02894 0.04961 0.03565 C 0.04922 0.03773 0.04883 0.03981 0.04844 0.04167 C 0.04805 0.04792 0.04779 0.05394 0.04727 0.05995 C 0.04714 0.06204 0.04688 0.06435 0.0461 0.06597 C 0.04532 0.06782 0.04388 0.06875 0.04271 0.07014 C 0.04011 0.06944 0.03724 0.06991 0.03477 0.06806 C 0.03308 0.06667 0.0319 0.05856 0.03138 0.05602 C 0.03177 0.05185 0.03203 0.04769 0.03256 0.04375 C 0.03282 0.04167 0.03334 0.03981 0.0336 0.03773 C 0.03438 0.03241 0.03321 0.025 0.03399 0.01944 C 0.03438 0.01481 0.03594 0.01181 0.03711 0.00741 C 0.03763 0.00509 0.03789 0.00162 0.03894 1.38778E-17 C 0.03985 -0.00185 0.04167 -0.00116 0.04271 -0.00278 C 0.04362 -0.00394 0.04493 -0.0044 0.0461 -0.00463 C 0.04987 -0.00579 0.05378 -0.00602 0.05756 -0.00671 C 0.06211 -0.00602 0.06693 -0.00764 0.0711 -0.00463 C 0.07357 -0.00301 0.06576 -0.0037 0.06315 -0.00278 C 0.06198 -0.00231 0.06094 -0.00139 0.05977 -0.00069 C 0.05586 0.02037 0.0573 0.00718 0.0586 0.03981 C 0.0737 0.03449 0.0599 0.03912 0.05977 0.03981 C 0.05886 0.0456 0.06042 0.05185 0.06094 0.05787 C 0.0612 0.06134 0.06094 0.06528 0.06211 0.06806 C 0.06276 0.06991 0.06433 0.06944 0.0655 0.07014 C 0.06654 0.0713 0.06758 0.07315 0.06888 0.07407 C 0.0711 0.07593 0.07565 0.07824 0.07565 0.07847 C 0.07735 0.06944 0.07787 0.06736 0.07904 0.05602 C 0.07982 0.04977 0.07657 0.04282 0.07943 0.03843 C 0.08138 0.03519 0.07891 0.01852 0.08151 0.01713 C 0.08386 0.01574 0.08646 0.00116 0.08868 -0.00023 C 0.09636 -0.00926 0.10105 0.02292 0.10521 0.01551 C 0.1056 0.01343 0.10612 0.01157 0.10638 0.00949 C 0.1069 0.00532 0.10586 0.00023 0.10756 -0.00278 C 0.1086 -0.00463 0.10821 0.00278 0.1086 0.00532 C 0.10938 0.00949 0.11094 0.01759 0.11094 0.01782 C 0.11133 0.02222 0.11198 0.02685 0.11198 0.03171 C 0.11198 0.04514 0.11159 0.04653 0.10977 0.05602 C 0.10938 0.05995 0.10899 0.06389 0.1086 0.06806 C 0.10834 0.07153 0.10756 0.08148 0.10756 0.07824 C 0.10756 0.07269 0.10899 0.05463 0.10977 0.04792 C 0.11003 0.04514 0.11068 0.04259 0.11094 0.03981 C 0.11355 0.01134 0.11068 0.03356 0.11315 0.01551 C 0.11355 0.0088 0.11107 -0.00116 0.11433 -0.00463 C 0.11849 -0.00949 0.12631 -0.00995 0.12904 -0.00278 C 0.13321 0.00787 0.12891 0.02315 0.13021 0.03565 C 0.13047 0.03819 0.13243 0.03843 0.1336 0.03981 C 0.13243 0.04051 0.13034 0.03958 0.13021 0.04167 C 0.12982 0.04606 0.13243 0.05394 0.13243 0.05417 C 0.13282 0.05995 0.13177 0.0669 0.1336 0.07199 C 0.1349 0.07569 0.13842 0.07384 0.1405 0.07616 C 0.14167 0.07755 0.14284 0.07894 0.14388 0.08009 C 0.1461 0.0787 0.15013 0.06551 0.15261 0.06644 C 0.15508 0.06759 0.15599 0.08495 0.1586 0.08611 C 0.16016 0.08681 0.16159 0.07963 0.16315 0.08009 C 0.16576 0.08102 0.16849 0.08148 0.1711 0.08218 C 0.17526 0.08519 0.17722 0.08981 0.18243 0.08981 C 0.18399 0.08981 0.18555 0.08542 0.18698 0.08449 C 0.18933 0.08287 0.19388 0.08009 0.19388 0.08032 C 0.19493 0.0787 0.19649 0.07824 0.19727 0.07616 C 0.19844 0.07245 0.19948 0.06389 0.19948 0.06412 C 0.19688 0.05926 0.19427 0.05417 0.19037 0.05185 C 0.18933 0.05116 0.18815 0.05046 0.18698 0.04977 C 0.1862 0.04861 0.18568 0.04676 0.18477 0.04583 C 0.18256 0.04398 0.17787 0.04167 0.17787 0.0419 C 0.18607 0.03704 0.18269 0.04005 0.18815 0.03356 C 0.18894 0.02963 0.18972 0.02569 0.19037 0.02153 C 0.19076 0.01968 0.19115 0.01759 0.19154 0.01551 C 0.1905 0.00486 0.19206 0.00324 0.18698 -0.00069 C 0.18477 -0.00231 0.18021 -0.00463 0.18021 -0.0044 C 0.16641 0.00139 0.17396 -0.00463 0.17683 0.04977 C 0.17696 0.05417 0.17904 0.06204 0.17904 0.06227 C 0.17943 0.06667 0.17904 0.07176 0.18021 0.07616 C 0.18073 0.07801 0.18256 0.07708 0.1836 0.07824 C 0.18477 0.07917 0.18594 0.08079 0.18698 0.08218 C 0.19987 0.08148 0.21276 0.08171 0.22565 0.08009 C 0.22683 0.08009 0.22344 0.07847 0.22227 0.07824 C 0.21862 0.07708 0.21472 0.07685 0.21081 0.07616 C 0.21016 0.07338 0.20873 0.07106 0.2086 0.06806 C 0.20834 0.06389 0.20951 0.05995 0.20977 0.05602 C 0.21016 0.04907 0.21055 0.04236 0.21081 0.03565 C 0.20977 0.03495 0.20834 0.03495 0.20743 0.03356 C 0.20339 0.02801 0.20443 0.01343 0.20404 0.00741 C 0.20521 0.00602 0.20625 0.0044 0.20743 0.00347 C 0.2142 -0.00185 0.21667 -0.00116 0.22461 -0.00278 C 0.22605 -0.00347 0.22748 -0.00463 0.22904 -0.00463 C 0.23412 -0.00463 0.23907 -0.00324 0.24375 -0.00069 C 0.24493 1.38778E-17 0.24623 0.00069 0.24727 0.00139 C 0.24792 0.00278 0.24896 0.0037 0.24948 0.00532 C 0.25065 0.00926 0.25313 0.02106 0.25183 0.01759 C 0.25105 0.01551 0.25 0.01366 0.24948 0.01134 C 0.24857 0.00764 0.24922 0.00162 0.24727 -0.00069 C 0.2461 -0.00208 0.24493 -0.00324 0.24375 -0.00463 C 0.2431 -0.00278 0.24297 -0.0037 0.24154 0.00139 C 0.24024 0.00648 0.23842 0.01134 0.23542 0.02569 C 0.23477 0.0463 0.23477 0.03519 0.23815 0.06806 C 0.23828 0.07014 0.24037 0.06944 0.24154 0.07014 C 0.24427 0.07338 0.24584 0.07731 0.24948 0.07199 C 0.25039 0.07083 0.25026 0.06806 0.25065 0.06597 C 0.25105 0.05856 0.25261 0.05116 0.25183 0.04375 C 0.25157 0.04167 0.24558 0.04676 0.24558 0.04444 C 0.24558 0.04213 0.25065 0.03912 0.25183 0.03773 C 0.25261 0.03565 0.25352 0.0338 0.25404 0.03171 C 0.25404 0.03194 0.25703 0.01644 0.25743 0.01343 C 0.25782 0.01134 0.25821 0.00949 0.2586 0.00741 C 0.25951 0.00255 0.25938 1.38778E-17 0.26198 -0.00278 C 0.26302 -0.0037 0.26615 -0.00139 0.26732 -0.00185 C 0.26693 0.02361 0.26459 0.05833 0.2642 0.07199 C 0.26394 0.08588 0.26537 0.08009 0.26537 0.08032 C 0.2931 0.07778 0.28685 0.09537 0.29037 0.07014 C 0.29076 0.06806 0.29115 0.06597 0.29154 0.06389 C 0.29115 0.05602 0.29102 0.04769 0.29037 0.03981 C 0.29024 0.03773 0.28946 0.03588 0.2892 0.03356 C 0.28868 0.02639 0.28868 0.01875 0.28828 0.01134 C 0.28789 0.0088 0.2875 0.00208 0.28659 1.38778E-17 C 0.28581 -0.00185 0.28477 0.00208 0.2836 0.00139 C 0.28542 0.00764 0.28946 0.02384 0.29271 0.02963 C 0.29388 0.03171 0.29506 0.0338 0.29623 0.03565 C 0.29766 0.04375 0.29922 0.05185 0.30065 0.05995 C 0.30105 0.06204 0.30144 0.06412 0.30183 0.06597 C 0.30222 0.06806 0.30261 0.07014 0.303 0.07199 C 0.30274 0.06875 0.30026 0.0037 0.303 -0.00278 C 0.30547 -0.00856 0.3112 -0.00139 0.3155 -0.00069 C 0.31797 0.02639 0.31745 0.01458 0.3155 0.06204 C 0.31524 0.06412 0.31459 0.06597 0.3142 0.06806 C 0.31381 0.0706 0.31355 0.07338 0.31315 0.07616 C 0.31276 0.07269 0.31198 0.06944 0.31198 0.06597 C 0.31198 0.04514 0.31185 0.02407 0.31315 0.00347 C 0.31342 0.00046 0.31472 0.00856 0.3155 0.01134 C 0.31628 0.01551 0.31628 0.02014 0.31784 0.02361 C 0.31836 0.02569 0.3194 0.02731 0.31993 0.02963 C 0.32084 0.03356 0.32149 0.03773 0.32227 0.04167 L 0.32344 0.04792 C 0.32383 0.04977 0.32344 0.05278 0.32461 0.05394 C 0.32565 0.05532 0.32683 0.05671 0.32787 0.05787 C 0.32904 0.06412 0.33021 0.07014 0.33125 0.07616 C 0.33282 0.08519 0.33308 0.08449 0.33021 0.07616 C 0.3306 0.06134 0.3306 0.04653 0.33125 0.03171 C 0.33151 0.02963 0.33203 0.02755 0.33243 0.02569 C 0.33477 0.01111 0.3323 0.02407 0.33464 0.00741 C 0.33503 0.00532 0.33542 0.00347 0.33581 0.00139 C 0.33542 -0.00069 0.33425 -0.00278 0.33464 -0.00463 C 0.33542 -0.00671 0.33685 -0.00671 0.33828 -0.00671 C 0.34232 -0.00671 0.34662 -0.00532 0.35065 -0.00463 C 0.35964 0.00069 0.3599 1.38778E-17 0.35065 -0.00278 C 0.34948 -0.00208 0.34753 -0.00278 0.34714 -0.00069 C 0.34714 0.00023 0.34948 0.03565 0.34948 0.03773 C 0.34909 0.04792 0.34909 0.05787 0.34831 0.06806 C 0.34831 0.07014 0.34714 0.07199 0.34714 0.07407 C 0.34753 0.07593 0.34844 0.07755 0.34948 0.07824 C 0.35196 0.07963 0.36003 0.08009 0.35743 0.08009 C 0.3543 0.08009 0.35144 0.0787 0.34831 0.07824 C 0.34714 0.07755 0.34506 0.07824 0.34506 0.07616 C 0.34388 0.06157 0.34545 0.05208 0.34714 0.03981 C 0.34987 0.04051 0.35274 0.04005 0.35508 0.04167 C 0.35964 0.04491 0.35795 0.04838 0.35964 0.05394 C 0.36029 0.05556 0.3612 0.05648 0.36198 0.05787 C 0.36485 0.07315 0.36068 0.05486 0.36667 0.06806 C 0.37279 0.08194 0.36146 0.06667 0.3711 0.07824 C 0.37188 0.07616 0.37344 0.07454 0.37344 0.07199 C 0.37383 0.04907 0.37266 0.02616 0.37227 0.00347 L 0.37227 0.0037 L 0.37461 0.01551 C 0.375 0.01759 0.375 0.01968 0.37552 0.02153 C 0.37631 0.02361 0.37748 0.02546 0.37787 0.02755 C 0.38112 0.04051 0.37956 0.0375 0.38138 0.04977 C 0.3819 0.05394 0.38282 0.05787 0.3836 0.06204 C 0.38399 0.06412 0.38438 0.0662 0.38477 0.06806 C 0.38516 0.07014 0.38555 0.07222 0.38594 0.07407 C 0.38633 0.07616 0.38672 0.07824 0.38711 0.08009 C 0.39284 0.04861 0.38802 0.07616 0.38802 -0.00671 C 0.38776 -0.00602 0.38737 -0.00532 0.38711 -0.00463 L 0.38711 -0.0044 " pathEditMode="relative" rAng="0" ptsTypes="AAAAAAAAAAAAAAAAAAAAAAAAAAAAAAAAAAAAAAAAAAAAAAAAAAAAAAAAAAAAAAAAAAAAAAAAAAAAAAAAAAAAAAAAAAAAAAAAAAAAAAAAAAAAAAAAAAAAAAAAAAAAAAAAAAAAAAAAAAAAAAAAAAAAAAAAAAAAAAAAAAAAAAAAAAAAAAAAAAAAAAAAA">
                                      <p:cBhvr>
                                        <p:cTn id="8" dur="5250" fill="hold"/>
                                        <p:tgtEl>
                                          <p:spTgt spid="5122"/>
                                        </p:tgtEl>
                                        <p:attrNameLst>
                                          <p:attrName>ppt_x</p:attrName>
                                          <p:attrName>ppt_y</p:attrName>
                                        </p:attrNameLst>
                                      </p:cBhvr>
                                      <p:rCtr x="19453" y="41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SCHETSEN</a:t>
            </a:r>
            <a:endParaRPr lang="nl-NL" dirty="0"/>
          </a:p>
        </p:txBody>
      </p:sp>
      <p:pic>
        <p:nvPicPr>
          <p:cNvPr id="6148" name="Picture 4" descr="http://www.justinzucco.com/css/images/full/mbsi-website-sketch.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5500" y="1852612"/>
            <a:ext cx="8001000" cy="718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02758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148"/>
                                        </p:tgtEl>
                                        <p:attrNameLst>
                                          <p:attrName>style.visibility</p:attrName>
                                        </p:attrNameLst>
                                      </p:cBhvr>
                                      <p:to>
                                        <p:strVal val="visible"/>
                                      </p:to>
                                    </p:set>
                                    <p:animEffect transition="in" filter="fade">
                                      <p:cBhvr>
                                        <p:cTn id="7" dur="1000"/>
                                        <p:tgtEl>
                                          <p:spTgt spid="6148"/>
                                        </p:tgtEl>
                                      </p:cBhvr>
                                    </p:animEffect>
                                    <p:anim calcmode="lin" valueType="num">
                                      <p:cBhvr>
                                        <p:cTn id="8" dur="1000" fill="hold"/>
                                        <p:tgtEl>
                                          <p:spTgt spid="6148"/>
                                        </p:tgtEl>
                                        <p:attrNameLst>
                                          <p:attrName>ppt_x</p:attrName>
                                        </p:attrNameLst>
                                      </p:cBhvr>
                                      <p:tavLst>
                                        <p:tav tm="0">
                                          <p:val>
                                            <p:strVal val="#ppt_x"/>
                                          </p:val>
                                        </p:tav>
                                        <p:tav tm="100000">
                                          <p:val>
                                            <p:strVal val="#ppt_x"/>
                                          </p:val>
                                        </p:tav>
                                      </p:tavLst>
                                    </p:anim>
                                    <p:anim calcmode="lin" valueType="num">
                                      <p:cBhvr>
                                        <p:cTn id="9" dur="1000" fill="hold"/>
                                        <p:tgtEl>
                                          <p:spTgt spid="61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t>BLOK 2 : HET GRID SYSTEEM BINNEN BOOTSTRAP</a:t>
            </a:r>
            <a:endParaRPr lang="nl-NL" dirty="0"/>
          </a:p>
        </p:txBody>
      </p:sp>
    </p:spTree>
    <p:extLst>
      <p:ext uri="{BB962C8B-B14F-4D97-AF65-F5344CB8AC3E}">
        <p14:creationId xmlns:p14="http://schemas.microsoft.com/office/powerpoint/2010/main" val="663982274"/>
      </p:ext>
    </p:extLst>
  </p:cSld>
  <p:clrMapOvr>
    <a:masterClrMapping/>
  </p:clrMapOvr>
  <p:transition spd="slow">
    <p:push/>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CONTAINERS</a:t>
            </a:r>
            <a:endParaRPr lang="nl-NL" dirty="0"/>
          </a:p>
        </p:txBody>
      </p:sp>
      <p:sp>
        <p:nvSpPr>
          <p:cNvPr id="8" name="Tijdelijke aanduiding voor tekst 7"/>
          <p:cNvSpPr>
            <a:spLocks noGrp="1"/>
          </p:cNvSpPr>
          <p:nvPr>
            <p:ph type="body" sz="quarter" idx="10"/>
          </p:nvPr>
        </p:nvSpPr>
        <p:spPr/>
        <p:txBody>
          <a:bodyPr>
            <a:normAutofit fontScale="92500" lnSpcReduction="10000"/>
          </a:bodyPr>
          <a:lstStyle/>
          <a:p>
            <a:r>
              <a:rPr lang="nl-NL" sz="1800" dirty="0" smtClean="0">
                <a:solidFill>
                  <a:srgbClr val="75715E"/>
                </a:solidFill>
              </a:rPr>
              <a:t>&lt;!– Responsive design met maximum van 1170px </a:t>
            </a:r>
            <a:r>
              <a:rPr lang="nl-NL" sz="1800" dirty="0">
                <a:solidFill>
                  <a:srgbClr val="75715E"/>
                </a:solidFill>
              </a:rPr>
              <a:t>--&gt;</a:t>
            </a:r>
            <a:endParaRPr lang="nl-NL" sz="1800" dirty="0">
              <a:solidFill>
                <a:srgbClr val="F8F8F2"/>
              </a:solidFill>
            </a:endParaRPr>
          </a:p>
          <a:p>
            <a:r>
              <a:rPr lang="nl-NL" sz="2400" dirty="0">
                <a:solidFill>
                  <a:srgbClr val="F92672"/>
                </a:solidFill>
              </a:rPr>
              <a:t>&lt;div</a:t>
            </a:r>
            <a:r>
              <a:rPr lang="nl-NL" sz="2400" dirty="0">
                <a:solidFill>
                  <a:srgbClr val="F8F8F2"/>
                </a:solidFill>
              </a:rPr>
              <a:t> </a:t>
            </a:r>
            <a:r>
              <a:rPr lang="nl-NL" sz="2400" dirty="0">
                <a:solidFill>
                  <a:srgbClr val="A6E22E"/>
                </a:solidFill>
              </a:rPr>
              <a:t>class=</a:t>
            </a:r>
            <a:r>
              <a:rPr lang="nl-NL" sz="2400" dirty="0">
                <a:solidFill>
                  <a:srgbClr val="E6DB74"/>
                </a:solidFill>
              </a:rPr>
              <a:t>"</a:t>
            </a:r>
            <a:r>
              <a:rPr lang="nl-NL" sz="2400" b="1" dirty="0">
                <a:solidFill>
                  <a:srgbClr val="E6DB74"/>
                </a:solidFill>
              </a:rPr>
              <a:t>container</a:t>
            </a:r>
            <a:r>
              <a:rPr lang="nl-NL" sz="2400" dirty="0">
                <a:solidFill>
                  <a:srgbClr val="E6DB74"/>
                </a:solidFill>
              </a:rPr>
              <a:t>"</a:t>
            </a:r>
            <a:r>
              <a:rPr lang="nl-NL" sz="2400" dirty="0">
                <a:solidFill>
                  <a:srgbClr val="F92672"/>
                </a:solidFill>
              </a:rPr>
              <a:t>&gt;</a:t>
            </a:r>
            <a:endParaRPr lang="nl-NL" sz="2400" dirty="0">
              <a:solidFill>
                <a:srgbClr val="F8F8F2"/>
              </a:solidFill>
            </a:endParaRPr>
          </a:p>
          <a:p>
            <a:r>
              <a:rPr lang="nl-NL" sz="2400" dirty="0">
                <a:solidFill>
                  <a:srgbClr val="F8F8F2"/>
                </a:solidFill>
              </a:rPr>
              <a:t>  ...</a:t>
            </a:r>
          </a:p>
          <a:p>
            <a:r>
              <a:rPr lang="nl-NL" sz="2400" dirty="0">
                <a:solidFill>
                  <a:srgbClr val="F92672"/>
                </a:solidFill>
              </a:rPr>
              <a:t>&lt;/div&gt;</a:t>
            </a:r>
            <a:endParaRPr lang="nl-NL" sz="2400" dirty="0">
              <a:solidFill>
                <a:srgbClr val="F8F8F2"/>
              </a:solidFill>
            </a:endParaRPr>
          </a:p>
          <a:p>
            <a:endParaRPr lang="nl-NL" sz="1600" dirty="0">
              <a:solidFill>
                <a:srgbClr val="F8F8F2"/>
              </a:solidFill>
            </a:endParaRPr>
          </a:p>
          <a:p>
            <a:r>
              <a:rPr lang="nl-NL" sz="1800" dirty="0">
                <a:solidFill>
                  <a:srgbClr val="75715E"/>
                </a:solidFill>
              </a:rPr>
              <a:t>&lt;!-- Volledige breedte </a:t>
            </a:r>
            <a:r>
              <a:rPr lang="nl-NL" sz="1800" dirty="0" smtClean="0">
                <a:solidFill>
                  <a:srgbClr val="75715E"/>
                </a:solidFill>
              </a:rPr>
              <a:t>scherm --&gt;</a:t>
            </a:r>
            <a:endParaRPr lang="nl-NL" sz="1800" dirty="0">
              <a:solidFill>
                <a:srgbClr val="F8F8F2"/>
              </a:solidFill>
            </a:endParaRPr>
          </a:p>
          <a:p>
            <a:r>
              <a:rPr lang="nl-NL" sz="2400" dirty="0">
                <a:solidFill>
                  <a:srgbClr val="F92672"/>
                </a:solidFill>
              </a:rPr>
              <a:t>&lt;div</a:t>
            </a:r>
            <a:r>
              <a:rPr lang="nl-NL" sz="2400" dirty="0">
                <a:solidFill>
                  <a:srgbClr val="F8F8F2"/>
                </a:solidFill>
              </a:rPr>
              <a:t> </a:t>
            </a:r>
            <a:r>
              <a:rPr lang="nl-NL" sz="2400" dirty="0">
                <a:solidFill>
                  <a:srgbClr val="A6E22E"/>
                </a:solidFill>
              </a:rPr>
              <a:t>class=</a:t>
            </a:r>
            <a:r>
              <a:rPr lang="nl-NL" sz="2400" dirty="0">
                <a:solidFill>
                  <a:srgbClr val="E6DB74"/>
                </a:solidFill>
              </a:rPr>
              <a:t>"</a:t>
            </a:r>
            <a:r>
              <a:rPr lang="nl-NL" sz="2400" b="1" dirty="0">
                <a:solidFill>
                  <a:srgbClr val="E6DB74"/>
                </a:solidFill>
              </a:rPr>
              <a:t>container-</a:t>
            </a:r>
            <a:r>
              <a:rPr lang="nl-NL" sz="2400" b="1" dirty="0" err="1">
                <a:solidFill>
                  <a:srgbClr val="E6DB74"/>
                </a:solidFill>
              </a:rPr>
              <a:t>fluid</a:t>
            </a:r>
            <a:r>
              <a:rPr lang="nl-NL" sz="2400" dirty="0">
                <a:solidFill>
                  <a:srgbClr val="E6DB74"/>
                </a:solidFill>
              </a:rPr>
              <a:t>"</a:t>
            </a:r>
            <a:r>
              <a:rPr lang="nl-NL" sz="2400" dirty="0">
                <a:solidFill>
                  <a:srgbClr val="F92672"/>
                </a:solidFill>
              </a:rPr>
              <a:t>&gt;</a:t>
            </a:r>
            <a:endParaRPr lang="nl-NL" sz="2400" dirty="0">
              <a:solidFill>
                <a:srgbClr val="F8F8F2"/>
              </a:solidFill>
            </a:endParaRPr>
          </a:p>
          <a:p>
            <a:r>
              <a:rPr lang="nl-NL" sz="2400" dirty="0">
                <a:solidFill>
                  <a:srgbClr val="F8F8F2"/>
                </a:solidFill>
              </a:rPr>
              <a:t>  ...</a:t>
            </a:r>
          </a:p>
          <a:p>
            <a:r>
              <a:rPr lang="nl-NL" sz="2400" dirty="0">
                <a:solidFill>
                  <a:srgbClr val="F92672"/>
                </a:solidFill>
              </a:rPr>
              <a:t>&lt;/div&gt;</a:t>
            </a:r>
            <a:endParaRPr lang="nl-NL" sz="2400" dirty="0">
              <a:solidFill>
                <a:srgbClr val="F8F8F2"/>
              </a:solidFill>
            </a:endParaRPr>
          </a:p>
          <a:p>
            <a:endParaRPr lang="nl-NL" sz="1600" dirty="0">
              <a:solidFill>
                <a:srgbClr val="F8F8F2"/>
              </a:solidFill>
            </a:endParaRPr>
          </a:p>
        </p:txBody>
      </p:sp>
    </p:spTree>
    <p:extLst>
      <p:ext uri="{BB962C8B-B14F-4D97-AF65-F5344CB8AC3E}">
        <p14:creationId xmlns:p14="http://schemas.microsoft.com/office/powerpoint/2010/main" val="1348964047"/>
      </p:ext>
    </p:extLst>
  </p:cSld>
  <p:clrMapOvr>
    <a:masterClrMapping/>
  </p:clrMapOvr>
  <p:transition spd="slow">
    <p:push/>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CONTAINERS (2)</a:t>
            </a:r>
            <a:endParaRPr lang="nl-NL" dirty="0"/>
          </a:p>
        </p:txBody>
      </p:sp>
      <p:sp>
        <p:nvSpPr>
          <p:cNvPr id="8" name="Tijdelijke aanduiding voor tekst 7"/>
          <p:cNvSpPr>
            <a:spLocks noGrp="1"/>
          </p:cNvSpPr>
          <p:nvPr>
            <p:ph type="body" sz="quarter" idx="10"/>
          </p:nvPr>
        </p:nvSpPr>
        <p:spPr/>
        <p:txBody>
          <a:bodyPr>
            <a:normAutofit/>
          </a:bodyPr>
          <a:lstStyle/>
          <a:p>
            <a:endParaRPr lang="nl-NL" sz="1600" dirty="0">
              <a:solidFill>
                <a:srgbClr val="F8F8F2"/>
              </a:solidFill>
            </a:endParaRPr>
          </a:p>
        </p:txBody>
      </p:sp>
      <p:sp>
        <p:nvSpPr>
          <p:cNvPr id="2" name="Rechthoek 1"/>
          <p:cNvSpPr/>
          <p:nvPr/>
        </p:nvSpPr>
        <p:spPr>
          <a:xfrm>
            <a:off x="4042117" y="2120630"/>
            <a:ext cx="4107766" cy="1719850"/>
          </a:xfrm>
          <a:prstGeom prst="rect">
            <a:avLst/>
          </a:prstGeom>
          <a:solidFill>
            <a:srgbClr val="63CC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.container</a:t>
            </a:r>
          </a:p>
          <a:p>
            <a:pPr algn="ctr"/>
            <a:r>
              <a:rPr lang="nl-NL" dirty="0" smtClean="0"/>
              <a:t>1170px</a:t>
            </a:r>
          </a:p>
        </p:txBody>
      </p:sp>
      <p:sp>
        <p:nvSpPr>
          <p:cNvPr id="5" name="Rechthoek 4"/>
          <p:cNvSpPr/>
          <p:nvPr/>
        </p:nvSpPr>
        <p:spPr>
          <a:xfrm>
            <a:off x="3039533" y="4107018"/>
            <a:ext cx="6143378" cy="1719850"/>
          </a:xfrm>
          <a:prstGeom prst="rect">
            <a:avLst/>
          </a:prstGeom>
          <a:solidFill>
            <a:srgbClr val="63CC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.container-</a:t>
            </a:r>
            <a:r>
              <a:rPr lang="nl-NL" dirty="0" err="1"/>
              <a:t>fluid</a:t>
            </a:r>
            <a:endParaRPr lang="nl-NL" dirty="0"/>
          </a:p>
          <a:p>
            <a:pPr algn="ctr"/>
            <a:r>
              <a:rPr lang="nl-NL" dirty="0" smtClean="0"/>
              <a:t>100%</a:t>
            </a:r>
          </a:p>
        </p:txBody>
      </p:sp>
    </p:spTree>
    <p:extLst>
      <p:ext uri="{BB962C8B-B14F-4D97-AF65-F5344CB8AC3E}">
        <p14:creationId xmlns:p14="http://schemas.microsoft.com/office/powerpoint/2010/main" val="31022003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ROWS</a:t>
            </a:r>
            <a:endParaRPr lang="nl-NL" dirty="0"/>
          </a:p>
        </p:txBody>
      </p:sp>
      <p:sp>
        <p:nvSpPr>
          <p:cNvPr id="8" name="Tijdelijke aanduiding voor tekst 7"/>
          <p:cNvSpPr>
            <a:spLocks noGrp="1"/>
          </p:cNvSpPr>
          <p:nvPr>
            <p:ph type="body" sz="quarter" idx="10"/>
          </p:nvPr>
        </p:nvSpPr>
        <p:spPr/>
        <p:txBody>
          <a:bodyPr>
            <a:normAutofit/>
          </a:bodyPr>
          <a:lstStyle/>
          <a:p>
            <a:r>
              <a:rPr lang="nl-NL" sz="2400" dirty="0" smtClean="0">
                <a:solidFill>
                  <a:schemeClr val="tx1">
                    <a:lumMod val="65000"/>
                    <a:lumOff val="35000"/>
                  </a:schemeClr>
                </a:solidFill>
              </a:rPr>
              <a:t>&lt;div class="container"&gt;</a:t>
            </a:r>
          </a:p>
          <a:p>
            <a:r>
              <a:rPr lang="nl-NL" sz="2400" dirty="0" smtClean="0">
                <a:solidFill>
                  <a:srgbClr val="F8F8F2"/>
                </a:solidFill>
              </a:rPr>
              <a:t>    </a:t>
            </a:r>
            <a:r>
              <a:rPr lang="nl-NL" sz="2400" dirty="0" smtClean="0">
                <a:solidFill>
                  <a:srgbClr val="F92672"/>
                </a:solidFill>
              </a:rPr>
              <a:t>&lt;div</a:t>
            </a:r>
            <a:r>
              <a:rPr lang="nl-NL" sz="2400" dirty="0" smtClean="0">
                <a:solidFill>
                  <a:srgbClr val="F8F8F2"/>
                </a:solidFill>
              </a:rPr>
              <a:t> </a:t>
            </a:r>
            <a:r>
              <a:rPr lang="nl-NL" sz="2400" dirty="0" smtClean="0">
                <a:solidFill>
                  <a:srgbClr val="A6E22E"/>
                </a:solidFill>
              </a:rPr>
              <a:t>class=</a:t>
            </a:r>
            <a:r>
              <a:rPr lang="nl-NL" sz="2400" dirty="0" smtClean="0">
                <a:solidFill>
                  <a:srgbClr val="E6DB74"/>
                </a:solidFill>
              </a:rPr>
              <a:t>"</a:t>
            </a:r>
            <a:r>
              <a:rPr lang="nl-NL" sz="2400" b="1" dirty="0" err="1" smtClean="0">
                <a:solidFill>
                  <a:srgbClr val="E6DB74"/>
                </a:solidFill>
              </a:rPr>
              <a:t>row</a:t>
            </a:r>
            <a:r>
              <a:rPr lang="nl-NL" sz="2400" dirty="0" smtClean="0">
                <a:solidFill>
                  <a:srgbClr val="E6DB74"/>
                </a:solidFill>
              </a:rPr>
              <a:t>"</a:t>
            </a:r>
            <a:r>
              <a:rPr lang="nl-NL" sz="2400" dirty="0" smtClean="0">
                <a:solidFill>
                  <a:srgbClr val="F92672"/>
                </a:solidFill>
              </a:rPr>
              <a:t>&gt;</a:t>
            </a:r>
            <a:r>
              <a:rPr lang="nl-NL" sz="2400" dirty="0" smtClean="0">
                <a:solidFill>
                  <a:srgbClr val="F8F8F2"/>
                </a:solidFill>
              </a:rPr>
              <a:t>...</a:t>
            </a:r>
            <a:r>
              <a:rPr lang="nl-NL" sz="2400" dirty="0" smtClean="0">
                <a:solidFill>
                  <a:srgbClr val="F92672"/>
                </a:solidFill>
              </a:rPr>
              <a:t>&lt;/div&gt;</a:t>
            </a:r>
            <a:endParaRPr lang="nl-NL" sz="2400" dirty="0" smtClean="0">
              <a:solidFill>
                <a:schemeClr val="tx1">
                  <a:lumMod val="65000"/>
                  <a:lumOff val="35000"/>
                </a:schemeClr>
              </a:solidFill>
            </a:endParaRPr>
          </a:p>
          <a:p>
            <a:r>
              <a:rPr lang="nl-NL" sz="2400" dirty="0" smtClean="0">
                <a:solidFill>
                  <a:schemeClr val="tx1">
                    <a:lumMod val="65000"/>
                    <a:lumOff val="35000"/>
                  </a:schemeClr>
                </a:solidFill>
              </a:rPr>
              <a:t>&lt;/div&gt;</a:t>
            </a:r>
          </a:p>
          <a:p>
            <a:endParaRPr lang="nl-NL" sz="2400" dirty="0">
              <a:solidFill>
                <a:srgbClr val="F8F8F2"/>
              </a:solidFill>
            </a:endParaRPr>
          </a:p>
        </p:txBody>
      </p:sp>
    </p:spTree>
    <p:extLst>
      <p:ext uri="{BB962C8B-B14F-4D97-AF65-F5344CB8AC3E}">
        <p14:creationId xmlns:p14="http://schemas.microsoft.com/office/powerpoint/2010/main" val="1680546709"/>
      </p:ext>
    </p:extLst>
  </p:cSld>
  <p:clrMapOvr>
    <a:masterClrMapping/>
  </p:clrMapOvr>
  <p:transition spd="slow">
    <p:push/>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ROWS (2)</a:t>
            </a:r>
            <a:endParaRPr lang="nl-NL" dirty="0"/>
          </a:p>
        </p:txBody>
      </p:sp>
      <p:sp>
        <p:nvSpPr>
          <p:cNvPr id="8" name="Tijdelijke aanduiding voor tekst 7"/>
          <p:cNvSpPr>
            <a:spLocks noGrp="1"/>
          </p:cNvSpPr>
          <p:nvPr>
            <p:ph type="body" sz="quarter" idx="10"/>
          </p:nvPr>
        </p:nvSpPr>
        <p:spPr/>
        <p:txBody>
          <a:bodyPr>
            <a:normAutofit/>
          </a:bodyPr>
          <a:lstStyle/>
          <a:p>
            <a:endParaRPr lang="nl-NL" sz="1600" dirty="0">
              <a:solidFill>
                <a:srgbClr val="F8F8F2"/>
              </a:solidFill>
            </a:endParaRPr>
          </a:p>
        </p:txBody>
      </p:sp>
      <p:sp>
        <p:nvSpPr>
          <p:cNvPr id="2" name="Rechthoek 1"/>
          <p:cNvSpPr/>
          <p:nvPr/>
        </p:nvSpPr>
        <p:spPr>
          <a:xfrm>
            <a:off x="4042116" y="2120630"/>
            <a:ext cx="4107766" cy="3706238"/>
          </a:xfrm>
          <a:prstGeom prst="rect">
            <a:avLst/>
          </a:prstGeom>
          <a:solidFill>
            <a:srgbClr val="5F64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 name="Rechthoek 3"/>
          <p:cNvSpPr/>
          <p:nvPr/>
        </p:nvSpPr>
        <p:spPr>
          <a:xfrm>
            <a:off x="4113589" y="2120630"/>
            <a:ext cx="3964819" cy="3706238"/>
          </a:xfrm>
          <a:prstGeom prst="rect">
            <a:avLst/>
          </a:prstGeom>
          <a:solidFill>
            <a:srgbClr val="63CC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a:t>
            </a:r>
            <a:r>
              <a:rPr lang="nl-NL" dirty="0" err="1" smtClean="0"/>
              <a:t>row</a:t>
            </a:r>
            <a:endParaRPr lang="nl-NL" dirty="0" smtClean="0"/>
          </a:p>
          <a:p>
            <a:pPr algn="ctr"/>
            <a:r>
              <a:rPr lang="nl-NL" dirty="0" smtClean="0"/>
              <a:t>100% – 30px </a:t>
            </a:r>
            <a:r>
              <a:rPr lang="nl-NL" dirty="0" err="1" smtClean="0"/>
              <a:t>margin</a:t>
            </a:r>
            <a:r>
              <a:rPr lang="nl-NL" dirty="0" smtClean="0"/>
              <a:t> </a:t>
            </a:r>
            <a:endParaRPr lang="nl-NL" dirty="0"/>
          </a:p>
        </p:txBody>
      </p:sp>
    </p:spTree>
    <p:extLst>
      <p:ext uri="{BB962C8B-B14F-4D97-AF65-F5344CB8AC3E}">
        <p14:creationId xmlns:p14="http://schemas.microsoft.com/office/powerpoint/2010/main" val="399109254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WAT HEB JE VANDAAG NODIG</a:t>
            </a:r>
            <a:endParaRPr lang="nl-NL" dirty="0"/>
          </a:p>
        </p:txBody>
      </p:sp>
      <p:sp>
        <p:nvSpPr>
          <p:cNvPr id="3" name="Tijdelijke aanduiding voor tekst 2"/>
          <p:cNvSpPr>
            <a:spLocks noGrp="1"/>
          </p:cNvSpPr>
          <p:nvPr>
            <p:ph type="body" idx="1"/>
          </p:nvPr>
        </p:nvSpPr>
        <p:spPr/>
        <p:txBody>
          <a:bodyPr>
            <a:normAutofit fontScale="92500" lnSpcReduction="20000"/>
          </a:bodyPr>
          <a:lstStyle/>
          <a:p>
            <a:r>
              <a:rPr lang="nl-NL" dirty="0" smtClean="0"/>
              <a:t>Laptop met HTML / CSS editor</a:t>
            </a:r>
          </a:p>
          <a:p>
            <a:r>
              <a:rPr lang="nl-NL" dirty="0" smtClean="0"/>
              <a:t>Een git </a:t>
            </a:r>
            <a:r>
              <a:rPr lang="nl-NL" dirty="0" err="1" smtClean="0"/>
              <a:t>client</a:t>
            </a:r>
            <a:endParaRPr lang="nl-NL" dirty="0"/>
          </a:p>
          <a:p>
            <a:r>
              <a:rPr lang="nl-NL" dirty="0" err="1" smtClean="0"/>
              <a:t>NodeJS</a:t>
            </a:r>
            <a:endParaRPr lang="nl-NL" dirty="0" smtClean="0"/>
          </a:p>
          <a:p>
            <a:r>
              <a:rPr lang="nl-NL" dirty="0" smtClean="0"/>
              <a:t>Potlood (met gum)</a:t>
            </a:r>
            <a:endParaRPr lang="nl-NL" dirty="0"/>
          </a:p>
        </p:txBody>
      </p:sp>
    </p:spTree>
    <p:extLst>
      <p:ext uri="{BB962C8B-B14F-4D97-AF65-F5344CB8AC3E}">
        <p14:creationId xmlns:p14="http://schemas.microsoft.com/office/powerpoint/2010/main" val="4117367234"/>
      </p:ext>
    </p:extLst>
  </p:cSld>
  <p:clrMapOvr>
    <a:masterClrMapping/>
  </p:clrMapOvr>
  <p:transition spd="slow">
    <p:push/>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COLUMNS</a:t>
            </a:r>
            <a:endParaRPr lang="nl-NL" dirty="0"/>
          </a:p>
        </p:txBody>
      </p:sp>
      <p:sp>
        <p:nvSpPr>
          <p:cNvPr id="8" name="Tijdelijke aanduiding voor tekst 7"/>
          <p:cNvSpPr>
            <a:spLocks noGrp="1"/>
          </p:cNvSpPr>
          <p:nvPr>
            <p:ph type="body" sz="quarter" idx="10"/>
          </p:nvPr>
        </p:nvSpPr>
        <p:spPr/>
        <p:txBody>
          <a:bodyPr>
            <a:normAutofit/>
          </a:bodyPr>
          <a:lstStyle/>
          <a:p>
            <a:r>
              <a:rPr lang="en-US" sz="1800" dirty="0" smtClean="0">
                <a:solidFill>
                  <a:schemeClr val="tx1">
                    <a:lumMod val="65000"/>
                    <a:lumOff val="35000"/>
                  </a:schemeClr>
                </a:solidFill>
                <a:ea typeface="Times New Roman" panose="02020603050405020304" pitchFamily="18" charset="0"/>
                <a:cs typeface="Times New Roman" panose="02020603050405020304" pitchFamily="18" charset="0"/>
              </a:rPr>
              <a:t>&lt;</a:t>
            </a:r>
            <a:r>
              <a:rPr lang="en-US" sz="1800" dirty="0">
                <a:solidFill>
                  <a:schemeClr val="tx1">
                    <a:lumMod val="65000"/>
                    <a:lumOff val="35000"/>
                  </a:schemeClr>
                </a:solidFill>
                <a:ea typeface="Times New Roman" panose="02020603050405020304" pitchFamily="18" charset="0"/>
                <a:cs typeface="Times New Roman" panose="02020603050405020304" pitchFamily="18" charset="0"/>
              </a:rPr>
              <a:t>div class="container"&gt;</a:t>
            </a:r>
            <a:endParaRPr lang="nl-NL" sz="1800" dirty="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en-US" sz="1800" dirty="0">
                <a:solidFill>
                  <a:schemeClr val="tx1">
                    <a:lumMod val="65000"/>
                    <a:lumOff val="35000"/>
                  </a:schemeClr>
                </a:solidFill>
                <a:ea typeface="Times New Roman" panose="02020603050405020304" pitchFamily="18" charset="0"/>
                <a:cs typeface="Times New Roman" panose="02020603050405020304" pitchFamily="18" charset="0"/>
              </a:rPr>
              <a:t>    &lt;div class="row"&gt;</a:t>
            </a:r>
            <a:endParaRPr lang="nl-NL" sz="1800" dirty="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en-US" sz="1800" dirty="0">
                <a:solidFill>
                  <a:srgbClr val="F8F8F2"/>
                </a:solidFill>
                <a:ea typeface="Times New Roman" panose="02020603050405020304" pitchFamily="18" charset="0"/>
                <a:cs typeface="Times New Roman" panose="02020603050405020304" pitchFamily="18" charset="0"/>
              </a:rPr>
              <a:t>        </a:t>
            </a:r>
            <a:r>
              <a:rPr lang="en-US" sz="1800" dirty="0">
                <a:solidFill>
                  <a:srgbClr val="F92672"/>
                </a:solidFill>
                <a:ea typeface="Times New Roman" panose="02020603050405020304" pitchFamily="18" charset="0"/>
                <a:cs typeface="Times New Roman" panose="02020603050405020304" pitchFamily="18" charset="0"/>
              </a:rPr>
              <a:t>&lt;div</a:t>
            </a:r>
            <a:r>
              <a:rPr lang="en-US" sz="1800" dirty="0">
                <a:solidFill>
                  <a:srgbClr val="F8F8F2"/>
                </a:solidFill>
                <a:ea typeface="Times New Roman" panose="02020603050405020304" pitchFamily="18" charset="0"/>
                <a:cs typeface="Times New Roman" panose="02020603050405020304" pitchFamily="18" charset="0"/>
              </a:rPr>
              <a:t> </a:t>
            </a:r>
            <a:r>
              <a:rPr lang="en-US" sz="1800" dirty="0">
                <a:solidFill>
                  <a:srgbClr val="A6E22E"/>
                </a:solidFill>
                <a:ea typeface="Times New Roman" panose="02020603050405020304" pitchFamily="18" charset="0"/>
                <a:cs typeface="Times New Roman" panose="02020603050405020304" pitchFamily="18" charset="0"/>
              </a:rPr>
              <a:t>class=</a:t>
            </a:r>
            <a:r>
              <a:rPr lang="en-US" sz="1800" dirty="0">
                <a:solidFill>
                  <a:srgbClr val="E6DB74"/>
                </a:solidFill>
                <a:ea typeface="Times New Roman" panose="02020603050405020304" pitchFamily="18" charset="0"/>
                <a:cs typeface="Times New Roman" panose="02020603050405020304" pitchFamily="18" charset="0"/>
              </a:rPr>
              <a:t>"</a:t>
            </a:r>
            <a:r>
              <a:rPr lang="en-US" sz="1800" b="1" dirty="0">
                <a:solidFill>
                  <a:srgbClr val="E6DB74"/>
                </a:solidFill>
                <a:ea typeface="Times New Roman" panose="02020603050405020304" pitchFamily="18" charset="0"/>
                <a:cs typeface="Times New Roman" panose="02020603050405020304" pitchFamily="18" charset="0"/>
              </a:rPr>
              <a:t>col-lg-12</a:t>
            </a:r>
            <a:r>
              <a:rPr lang="en-US" sz="1800" dirty="0">
                <a:solidFill>
                  <a:srgbClr val="E6DB74"/>
                </a:solidFill>
                <a:ea typeface="Times New Roman" panose="02020603050405020304" pitchFamily="18" charset="0"/>
                <a:cs typeface="Times New Roman" panose="02020603050405020304" pitchFamily="18" charset="0"/>
              </a:rPr>
              <a:t>"</a:t>
            </a:r>
            <a:r>
              <a:rPr lang="en-US" sz="1800" dirty="0">
                <a:solidFill>
                  <a:srgbClr val="F92672"/>
                </a:solidFill>
                <a:ea typeface="Times New Roman" panose="02020603050405020304" pitchFamily="18" charset="0"/>
                <a:cs typeface="Times New Roman" panose="02020603050405020304" pitchFamily="18" charset="0"/>
              </a:rPr>
              <a:t>&gt;</a:t>
            </a:r>
            <a:r>
              <a:rPr lang="en-US" sz="1800" dirty="0">
                <a:solidFill>
                  <a:srgbClr val="F8F8F2"/>
                </a:solidFill>
                <a:ea typeface="Times New Roman" panose="02020603050405020304" pitchFamily="18" charset="0"/>
                <a:cs typeface="Times New Roman" panose="02020603050405020304" pitchFamily="18" charset="0"/>
              </a:rPr>
              <a:t>...</a:t>
            </a:r>
            <a:r>
              <a:rPr lang="en-US" sz="1800" dirty="0">
                <a:solidFill>
                  <a:srgbClr val="F92672"/>
                </a:solidFill>
                <a:ea typeface="Times New Roman" panose="02020603050405020304" pitchFamily="18" charset="0"/>
                <a:cs typeface="Times New Roman" panose="02020603050405020304" pitchFamily="18" charset="0"/>
              </a:rPr>
              <a:t>&lt;/div&gt;</a:t>
            </a:r>
            <a:endParaRPr lang="nl-NL" sz="1800" dirty="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en-US" sz="1800" dirty="0">
                <a:solidFill>
                  <a:schemeClr val="tx1">
                    <a:lumMod val="65000"/>
                    <a:lumOff val="35000"/>
                  </a:schemeClr>
                </a:solidFill>
                <a:ea typeface="Times New Roman" panose="02020603050405020304" pitchFamily="18" charset="0"/>
                <a:cs typeface="Times New Roman" panose="02020603050405020304" pitchFamily="18" charset="0"/>
              </a:rPr>
              <a:t>    &lt;/div&gt;</a:t>
            </a:r>
            <a:endParaRPr lang="nl-NL" sz="1800" dirty="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en-US" sz="1800" dirty="0">
                <a:solidFill>
                  <a:schemeClr val="tx1">
                    <a:lumMod val="65000"/>
                    <a:lumOff val="35000"/>
                  </a:schemeClr>
                </a:solidFill>
                <a:ea typeface="Times New Roman" panose="02020603050405020304" pitchFamily="18" charset="0"/>
                <a:cs typeface="Times New Roman" panose="02020603050405020304" pitchFamily="18" charset="0"/>
              </a:rPr>
              <a:t>    &lt;div class="row"&gt;</a:t>
            </a:r>
            <a:endParaRPr lang="nl-NL" sz="1800" dirty="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en-US" sz="1800" dirty="0">
                <a:solidFill>
                  <a:srgbClr val="F8F8F2"/>
                </a:solidFill>
                <a:ea typeface="Times New Roman" panose="02020603050405020304" pitchFamily="18" charset="0"/>
                <a:cs typeface="Times New Roman" panose="02020603050405020304" pitchFamily="18" charset="0"/>
              </a:rPr>
              <a:t>        </a:t>
            </a:r>
            <a:r>
              <a:rPr lang="en-US" sz="1800" dirty="0">
                <a:solidFill>
                  <a:srgbClr val="F92672"/>
                </a:solidFill>
                <a:ea typeface="Times New Roman" panose="02020603050405020304" pitchFamily="18" charset="0"/>
                <a:cs typeface="Times New Roman" panose="02020603050405020304" pitchFamily="18" charset="0"/>
              </a:rPr>
              <a:t>&lt;div</a:t>
            </a:r>
            <a:r>
              <a:rPr lang="en-US" sz="1800" dirty="0">
                <a:solidFill>
                  <a:srgbClr val="F8F8F2"/>
                </a:solidFill>
                <a:ea typeface="Times New Roman" panose="02020603050405020304" pitchFamily="18" charset="0"/>
                <a:cs typeface="Times New Roman" panose="02020603050405020304" pitchFamily="18" charset="0"/>
              </a:rPr>
              <a:t> </a:t>
            </a:r>
            <a:r>
              <a:rPr lang="en-US" sz="1800" dirty="0">
                <a:solidFill>
                  <a:srgbClr val="A6E22E"/>
                </a:solidFill>
                <a:ea typeface="Times New Roman" panose="02020603050405020304" pitchFamily="18" charset="0"/>
                <a:cs typeface="Times New Roman" panose="02020603050405020304" pitchFamily="18" charset="0"/>
              </a:rPr>
              <a:t>class=</a:t>
            </a:r>
            <a:r>
              <a:rPr lang="en-US" sz="1800" dirty="0">
                <a:solidFill>
                  <a:srgbClr val="E6DB74"/>
                </a:solidFill>
                <a:ea typeface="Times New Roman" panose="02020603050405020304" pitchFamily="18" charset="0"/>
                <a:cs typeface="Times New Roman" panose="02020603050405020304" pitchFamily="18" charset="0"/>
              </a:rPr>
              <a:t>"</a:t>
            </a:r>
            <a:r>
              <a:rPr lang="en-US" sz="1800" b="1" dirty="0">
                <a:solidFill>
                  <a:srgbClr val="E6DB74"/>
                </a:solidFill>
                <a:ea typeface="Times New Roman" panose="02020603050405020304" pitchFamily="18" charset="0"/>
                <a:cs typeface="Times New Roman" panose="02020603050405020304" pitchFamily="18" charset="0"/>
              </a:rPr>
              <a:t>col-lg-4</a:t>
            </a:r>
            <a:r>
              <a:rPr lang="en-US" sz="1800" dirty="0">
                <a:solidFill>
                  <a:srgbClr val="E6DB74"/>
                </a:solidFill>
                <a:ea typeface="Times New Roman" panose="02020603050405020304" pitchFamily="18" charset="0"/>
                <a:cs typeface="Times New Roman" panose="02020603050405020304" pitchFamily="18" charset="0"/>
              </a:rPr>
              <a:t>"</a:t>
            </a:r>
            <a:r>
              <a:rPr lang="en-US" sz="1800" dirty="0">
                <a:solidFill>
                  <a:srgbClr val="F92672"/>
                </a:solidFill>
                <a:ea typeface="Times New Roman" panose="02020603050405020304" pitchFamily="18" charset="0"/>
                <a:cs typeface="Times New Roman" panose="02020603050405020304" pitchFamily="18" charset="0"/>
              </a:rPr>
              <a:t>&gt;</a:t>
            </a:r>
            <a:r>
              <a:rPr lang="en-US" sz="1800" dirty="0">
                <a:solidFill>
                  <a:srgbClr val="F8F8F2"/>
                </a:solidFill>
                <a:ea typeface="Times New Roman" panose="02020603050405020304" pitchFamily="18" charset="0"/>
                <a:cs typeface="Times New Roman" panose="02020603050405020304" pitchFamily="18" charset="0"/>
              </a:rPr>
              <a:t>...</a:t>
            </a:r>
            <a:r>
              <a:rPr lang="en-US" sz="1800" dirty="0">
                <a:solidFill>
                  <a:srgbClr val="F92672"/>
                </a:solidFill>
                <a:ea typeface="Times New Roman" panose="02020603050405020304" pitchFamily="18" charset="0"/>
                <a:cs typeface="Times New Roman" panose="02020603050405020304" pitchFamily="18" charset="0"/>
              </a:rPr>
              <a:t>&lt;/div&gt;</a:t>
            </a:r>
            <a:endParaRPr lang="nl-NL" sz="1800" dirty="0">
              <a:ea typeface="Times New Roman" panose="02020603050405020304" pitchFamily="18" charset="0"/>
              <a:cs typeface="Times New Roman" panose="02020603050405020304" pitchFamily="18" charset="0"/>
            </a:endParaRPr>
          </a:p>
          <a:p>
            <a:pPr>
              <a:lnSpc>
                <a:spcPct val="107000"/>
              </a:lnSpc>
              <a:spcBef>
                <a:spcPts val="0"/>
              </a:spcBef>
            </a:pPr>
            <a:r>
              <a:rPr lang="en-US" sz="1800" dirty="0">
                <a:solidFill>
                  <a:srgbClr val="F8F8F2"/>
                </a:solidFill>
                <a:ea typeface="Times New Roman" panose="02020603050405020304" pitchFamily="18" charset="0"/>
                <a:cs typeface="Times New Roman" panose="02020603050405020304" pitchFamily="18" charset="0"/>
              </a:rPr>
              <a:t>        </a:t>
            </a:r>
            <a:r>
              <a:rPr lang="en-US" sz="1800" dirty="0">
                <a:solidFill>
                  <a:srgbClr val="F92672"/>
                </a:solidFill>
                <a:ea typeface="Times New Roman" panose="02020603050405020304" pitchFamily="18" charset="0"/>
                <a:cs typeface="Times New Roman" panose="02020603050405020304" pitchFamily="18" charset="0"/>
              </a:rPr>
              <a:t>&lt;div</a:t>
            </a:r>
            <a:r>
              <a:rPr lang="en-US" sz="1800" dirty="0">
                <a:solidFill>
                  <a:srgbClr val="F8F8F2"/>
                </a:solidFill>
                <a:ea typeface="Times New Roman" panose="02020603050405020304" pitchFamily="18" charset="0"/>
                <a:cs typeface="Times New Roman" panose="02020603050405020304" pitchFamily="18" charset="0"/>
              </a:rPr>
              <a:t> </a:t>
            </a:r>
            <a:r>
              <a:rPr lang="en-US" sz="1800" dirty="0">
                <a:solidFill>
                  <a:srgbClr val="A6E22E"/>
                </a:solidFill>
                <a:ea typeface="Times New Roman" panose="02020603050405020304" pitchFamily="18" charset="0"/>
                <a:cs typeface="Times New Roman" panose="02020603050405020304" pitchFamily="18" charset="0"/>
              </a:rPr>
              <a:t>class=</a:t>
            </a:r>
            <a:r>
              <a:rPr lang="en-US" sz="1800" dirty="0">
                <a:solidFill>
                  <a:srgbClr val="E6DB74"/>
                </a:solidFill>
                <a:ea typeface="Times New Roman" panose="02020603050405020304" pitchFamily="18" charset="0"/>
                <a:cs typeface="Times New Roman" panose="02020603050405020304" pitchFamily="18" charset="0"/>
              </a:rPr>
              <a:t>"</a:t>
            </a:r>
            <a:r>
              <a:rPr lang="en-US" sz="1800" b="1" dirty="0">
                <a:solidFill>
                  <a:srgbClr val="E6DB74"/>
                </a:solidFill>
                <a:ea typeface="Times New Roman" panose="02020603050405020304" pitchFamily="18" charset="0"/>
                <a:cs typeface="Times New Roman" panose="02020603050405020304" pitchFamily="18" charset="0"/>
              </a:rPr>
              <a:t>col-lg-4</a:t>
            </a:r>
            <a:r>
              <a:rPr lang="en-US" sz="1800" dirty="0">
                <a:solidFill>
                  <a:srgbClr val="E6DB74"/>
                </a:solidFill>
                <a:ea typeface="Times New Roman" panose="02020603050405020304" pitchFamily="18" charset="0"/>
                <a:cs typeface="Times New Roman" panose="02020603050405020304" pitchFamily="18" charset="0"/>
              </a:rPr>
              <a:t>"</a:t>
            </a:r>
            <a:r>
              <a:rPr lang="en-US" sz="1800" dirty="0">
                <a:solidFill>
                  <a:srgbClr val="F92672"/>
                </a:solidFill>
                <a:ea typeface="Times New Roman" panose="02020603050405020304" pitchFamily="18" charset="0"/>
                <a:cs typeface="Times New Roman" panose="02020603050405020304" pitchFamily="18" charset="0"/>
              </a:rPr>
              <a:t>&gt;</a:t>
            </a:r>
            <a:r>
              <a:rPr lang="en-US" sz="1800" dirty="0">
                <a:solidFill>
                  <a:srgbClr val="F8F8F2"/>
                </a:solidFill>
                <a:ea typeface="Times New Roman" panose="02020603050405020304" pitchFamily="18" charset="0"/>
                <a:cs typeface="Times New Roman" panose="02020603050405020304" pitchFamily="18" charset="0"/>
              </a:rPr>
              <a:t>...</a:t>
            </a:r>
            <a:r>
              <a:rPr lang="en-US" sz="1800" dirty="0">
                <a:solidFill>
                  <a:srgbClr val="F92672"/>
                </a:solidFill>
                <a:ea typeface="Times New Roman" panose="02020603050405020304" pitchFamily="18" charset="0"/>
                <a:cs typeface="Times New Roman" panose="02020603050405020304" pitchFamily="18" charset="0"/>
              </a:rPr>
              <a:t>&lt;/div&gt;</a:t>
            </a:r>
            <a:endParaRPr lang="nl-NL" sz="1800" dirty="0">
              <a:ea typeface="Times New Roman" panose="02020603050405020304" pitchFamily="18" charset="0"/>
              <a:cs typeface="Times New Roman" panose="02020603050405020304" pitchFamily="18" charset="0"/>
            </a:endParaRPr>
          </a:p>
          <a:p>
            <a:pPr>
              <a:lnSpc>
                <a:spcPct val="107000"/>
              </a:lnSpc>
              <a:spcBef>
                <a:spcPts val="0"/>
              </a:spcBef>
            </a:pPr>
            <a:r>
              <a:rPr lang="en-US" sz="1800" dirty="0">
                <a:solidFill>
                  <a:srgbClr val="F8F8F2"/>
                </a:solidFill>
                <a:ea typeface="Times New Roman" panose="02020603050405020304" pitchFamily="18" charset="0"/>
                <a:cs typeface="Times New Roman" panose="02020603050405020304" pitchFamily="18" charset="0"/>
              </a:rPr>
              <a:t>        </a:t>
            </a:r>
            <a:r>
              <a:rPr lang="en-US" sz="1800" dirty="0">
                <a:solidFill>
                  <a:srgbClr val="F92672"/>
                </a:solidFill>
                <a:ea typeface="Times New Roman" panose="02020603050405020304" pitchFamily="18" charset="0"/>
                <a:cs typeface="Times New Roman" panose="02020603050405020304" pitchFamily="18" charset="0"/>
              </a:rPr>
              <a:t>&lt;div</a:t>
            </a:r>
            <a:r>
              <a:rPr lang="en-US" sz="1800" dirty="0">
                <a:solidFill>
                  <a:srgbClr val="F8F8F2"/>
                </a:solidFill>
                <a:ea typeface="Times New Roman" panose="02020603050405020304" pitchFamily="18" charset="0"/>
                <a:cs typeface="Times New Roman" panose="02020603050405020304" pitchFamily="18" charset="0"/>
              </a:rPr>
              <a:t> </a:t>
            </a:r>
            <a:r>
              <a:rPr lang="en-US" sz="1800" dirty="0">
                <a:solidFill>
                  <a:srgbClr val="A6E22E"/>
                </a:solidFill>
                <a:ea typeface="Times New Roman" panose="02020603050405020304" pitchFamily="18" charset="0"/>
                <a:cs typeface="Times New Roman" panose="02020603050405020304" pitchFamily="18" charset="0"/>
              </a:rPr>
              <a:t>class=</a:t>
            </a:r>
            <a:r>
              <a:rPr lang="en-US" sz="1800" dirty="0">
                <a:solidFill>
                  <a:srgbClr val="E6DB74"/>
                </a:solidFill>
                <a:ea typeface="Times New Roman" panose="02020603050405020304" pitchFamily="18" charset="0"/>
                <a:cs typeface="Times New Roman" panose="02020603050405020304" pitchFamily="18" charset="0"/>
              </a:rPr>
              <a:t>"</a:t>
            </a:r>
            <a:r>
              <a:rPr lang="en-US" sz="1800" b="1" dirty="0">
                <a:solidFill>
                  <a:srgbClr val="E6DB74"/>
                </a:solidFill>
                <a:ea typeface="Times New Roman" panose="02020603050405020304" pitchFamily="18" charset="0"/>
                <a:cs typeface="Times New Roman" panose="02020603050405020304" pitchFamily="18" charset="0"/>
              </a:rPr>
              <a:t>col-lg-4</a:t>
            </a:r>
            <a:r>
              <a:rPr lang="en-US" sz="1800" dirty="0">
                <a:solidFill>
                  <a:srgbClr val="E6DB74"/>
                </a:solidFill>
                <a:ea typeface="Times New Roman" panose="02020603050405020304" pitchFamily="18" charset="0"/>
                <a:cs typeface="Times New Roman" panose="02020603050405020304" pitchFamily="18" charset="0"/>
              </a:rPr>
              <a:t>"</a:t>
            </a:r>
            <a:r>
              <a:rPr lang="en-US" sz="1800" dirty="0">
                <a:solidFill>
                  <a:srgbClr val="F92672"/>
                </a:solidFill>
                <a:ea typeface="Times New Roman" panose="02020603050405020304" pitchFamily="18" charset="0"/>
                <a:cs typeface="Times New Roman" panose="02020603050405020304" pitchFamily="18" charset="0"/>
              </a:rPr>
              <a:t>&gt;</a:t>
            </a:r>
            <a:r>
              <a:rPr lang="en-US" sz="1800" dirty="0">
                <a:solidFill>
                  <a:srgbClr val="F8F8F2"/>
                </a:solidFill>
                <a:ea typeface="Times New Roman" panose="02020603050405020304" pitchFamily="18" charset="0"/>
                <a:cs typeface="Times New Roman" panose="02020603050405020304" pitchFamily="18" charset="0"/>
              </a:rPr>
              <a:t>...</a:t>
            </a:r>
            <a:r>
              <a:rPr lang="en-US" sz="1800" dirty="0">
                <a:solidFill>
                  <a:srgbClr val="F92672"/>
                </a:solidFill>
                <a:ea typeface="Times New Roman" panose="02020603050405020304" pitchFamily="18" charset="0"/>
                <a:cs typeface="Times New Roman" panose="02020603050405020304" pitchFamily="18" charset="0"/>
              </a:rPr>
              <a:t>&lt;/div&gt;</a:t>
            </a:r>
            <a:endParaRPr lang="nl-NL" sz="1800" dirty="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en-US" sz="1800" dirty="0">
                <a:solidFill>
                  <a:schemeClr val="tx1">
                    <a:lumMod val="65000"/>
                    <a:lumOff val="35000"/>
                  </a:schemeClr>
                </a:solidFill>
                <a:ea typeface="Times New Roman" panose="02020603050405020304" pitchFamily="18" charset="0"/>
                <a:cs typeface="Times New Roman" panose="02020603050405020304" pitchFamily="18" charset="0"/>
              </a:rPr>
              <a:t>    </a:t>
            </a:r>
            <a:r>
              <a:rPr lang="nl-NL" sz="1800" dirty="0">
                <a:solidFill>
                  <a:schemeClr val="tx1">
                    <a:lumMod val="65000"/>
                    <a:lumOff val="35000"/>
                  </a:schemeClr>
                </a:solidFill>
                <a:ea typeface="Times New Roman" panose="02020603050405020304" pitchFamily="18" charset="0"/>
                <a:cs typeface="Times New Roman" panose="02020603050405020304" pitchFamily="18" charset="0"/>
              </a:rPr>
              <a:t>&lt;/div&gt;</a:t>
            </a:r>
          </a:p>
          <a:p>
            <a:pPr>
              <a:lnSpc>
                <a:spcPct val="107000"/>
              </a:lnSpc>
              <a:spcBef>
                <a:spcPts val="0"/>
              </a:spcBef>
            </a:pPr>
            <a:r>
              <a:rPr lang="nl-NL" sz="1800" dirty="0">
                <a:solidFill>
                  <a:schemeClr val="tx1">
                    <a:lumMod val="65000"/>
                    <a:lumOff val="35000"/>
                  </a:schemeClr>
                </a:solidFill>
                <a:ea typeface="Times New Roman" panose="02020603050405020304" pitchFamily="18" charset="0"/>
                <a:cs typeface="Times New Roman" panose="02020603050405020304" pitchFamily="18" charset="0"/>
              </a:rPr>
              <a:t>&lt;/div</a:t>
            </a:r>
            <a:r>
              <a:rPr lang="nl-NL" sz="1800" dirty="0" smtClean="0">
                <a:solidFill>
                  <a:schemeClr val="tx1">
                    <a:lumMod val="65000"/>
                    <a:lumOff val="35000"/>
                  </a:schemeClr>
                </a:solidFill>
                <a:ea typeface="Times New Roman" panose="02020603050405020304" pitchFamily="18" charset="0"/>
                <a:cs typeface="Times New Roman" panose="02020603050405020304" pitchFamily="18" charset="0"/>
              </a:rPr>
              <a:t>&gt;</a:t>
            </a:r>
            <a:endParaRPr lang="nl-NL" sz="1800" dirty="0">
              <a:solidFill>
                <a:schemeClr val="tx1">
                  <a:lumMod val="65000"/>
                  <a:lumOff val="35000"/>
                </a:schemeClr>
              </a:solidFill>
            </a:endParaRPr>
          </a:p>
        </p:txBody>
      </p:sp>
    </p:spTree>
    <p:extLst>
      <p:ext uri="{BB962C8B-B14F-4D97-AF65-F5344CB8AC3E}">
        <p14:creationId xmlns:p14="http://schemas.microsoft.com/office/powerpoint/2010/main" val="3228415205"/>
      </p:ext>
    </p:extLst>
  </p:cSld>
  <p:clrMapOvr>
    <a:masterClrMapping/>
  </p:clrMapOvr>
  <p:transition spd="slow">
    <p:push/>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a:t>COLUMNS</a:t>
            </a:r>
          </a:p>
        </p:txBody>
      </p:sp>
      <p:sp>
        <p:nvSpPr>
          <p:cNvPr id="8" name="Tijdelijke aanduiding voor tekst 7"/>
          <p:cNvSpPr>
            <a:spLocks noGrp="1"/>
          </p:cNvSpPr>
          <p:nvPr>
            <p:ph type="body" sz="quarter" idx="10"/>
          </p:nvPr>
        </p:nvSpPr>
        <p:spPr/>
        <p:txBody>
          <a:bodyPr>
            <a:normAutofit/>
          </a:bodyPr>
          <a:lstStyle/>
          <a:p>
            <a:endParaRPr lang="nl-NL" sz="1600" dirty="0">
              <a:solidFill>
                <a:srgbClr val="F8F8F2"/>
              </a:solidFill>
            </a:endParaRPr>
          </a:p>
        </p:txBody>
      </p:sp>
      <p:sp>
        <p:nvSpPr>
          <p:cNvPr id="2" name="Rechthoek 1"/>
          <p:cNvSpPr/>
          <p:nvPr/>
        </p:nvSpPr>
        <p:spPr>
          <a:xfrm>
            <a:off x="4042116" y="2120630"/>
            <a:ext cx="4107766" cy="3706238"/>
          </a:xfrm>
          <a:prstGeom prst="rect">
            <a:avLst/>
          </a:prstGeom>
          <a:solidFill>
            <a:srgbClr val="5F64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 name="Rechthoek 3"/>
          <p:cNvSpPr/>
          <p:nvPr/>
        </p:nvSpPr>
        <p:spPr>
          <a:xfrm>
            <a:off x="4113589" y="2120630"/>
            <a:ext cx="3964819" cy="1196728"/>
          </a:xfrm>
          <a:prstGeom prst="rect">
            <a:avLst/>
          </a:prstGeom>
          <a:solidFill>
            <a:srgbClr val="63CCF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nl-NL" dirty="0" smtClean="0"/>
              <a:t>.</a:t>
            </a:r>
            <a:r>
              <a:rPr lang="nl-NL" dirty="0" err="1" smtClean="0"/>
              <a:t>row</a:t>
            </a:r>
            <a:endParaRPr lang="nl-NL" dirty="0" smtClean="0"/>
          </a:p>
          <a:p>
            <a:pPr algn="ctr"/>
            <a:r>
              <a:rPr lang="nl-NL" dirty="0" smtClean="0"/>
              <a:t>100% </a:t>
            </a:r>
            <a:endParaRPr lang="nl-NL" dirty="0"/>
          </a:p>
        </p:txBody>
      </p:sp>
      <p:sp>
        <p:nvSpPr>
          <p:cNvPr id="6" name="Rechthoek 5"/>
          <p:cNvSpPr/>
          <p:nvPr/>
        </p:nvSpPr>
        <p:spPr>
          <a:xfrm>
            <a:off x="4113588" y="2120630"/>
            <a:ext cx="3964819" cy="587128"/>
          </a:xfrm>
          <a:prstGeom prst="rect">
            <a:avLst/>
          </a:prstGeom>
          <a:solidFill>
            <a:srgbClr val="FBFBF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chemeClr val="tx1"/>
                </a:solidFill>
              </a:rPr>
              <a:t>.col-lg-12</a:t>
            </a:r>
          </a:p>
          <a:p>
            <a:pPr algn="ctr"/>
            <a:r>
              <a:rPr lang="nl-NL" dirty="0" smtClean="0">
                <a:solidFill>
                  <a:schemeClr val="tx1"/>
                </a:solidFill>
              </a:rPr>
              <a:t>100%</a:t>
            </a:r>
            <a:endParaRPr lang="nl-NL" dirty="0">
              <a:solidFill>
                <a:schemeClr val="tx1"/>
              </a:solidFill>
            </a:endParaRPr>
          </a:p>
        </p:txBody>
      </p:sp>
      <p:sp>
        <p:nvSpPr>
          <p:cNvPr id="12" name="Rechthoek 11"/>
          <p:cNvSpPr/>
          <p:nvPr/>
        </p:nvSpPr>
        <p:spPr>
          <a:xfrm>
            <a:off x="4102955" y="3453736"/>
            <a:ext cx="3964819" cy="1196728"/>
          </a:xfrm>
          <a:prstGeom prst="rect">
            <a:avLst/>
          </a:prstGeom>
          <a:solidFill>
            <a:srgbClr val="63CCF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nl-NL" dirty="0" smtClean="0"/>
              <a:t>.</a:t>
            </a:r>
            <a:r>
              <a:rPr lang="nl-NL" dirty="0" err="1" smtClean="0"/>
              <a:t>row</a:t>
            </a:r>
            <a:endParaRPr lang="nl-NL" dirty="0" smtClean="0"/>
          </a:p>
          <a:p>
            <a:pPr algn="ctr"/>
            <a:r>
              <a:rPr lang="nl-NL" dirty="0" smtClean="0"/>
              <a:t>100%</a:t>
            </a:r>
            <a:endParaRPr lang="nl-NL" dirty="0"/>
          </a:p>
        </p:txBody>
      </p:sp>
      <p:sp>
        <p:nvSpPr>
          <p:cNvPr id="9" name="Rechthoek 8"/>
          <p:cNvSpPr/>
          <p:nvPr/>
        </p:nvSpPr>
        <p:spPr>
          <a:xfrm>
            <a:off x="4102955" y="3453736"/>
            <a:ext cx="1293388" cy="587128"/>
          </a:xfrm>
          <a:prstGeom prst="rect">
            <a:avLst/>
          </a:prstGeom>
          <a:solidFill>
            <a:srgbClr val="FBFBF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chemeClr val="tx1"/>
                </a:solidFill>
              </a:rPr>
              <a:t>.col-lg-4</a:t>
            </a:r>
          </a:p>
          <a:p>
            <a:pPr algn="ctr"/>
            <a:r>
              <a:rPr lang="nl-NL" dirty="0" smtClean="0">
                <a:solidFill>
                  <a:schemeClr val="tx1"/>
                </a:solidFill>
              </a:rPr>
              <a:t>33.3%</a:t>
            </a:r>
            <a:endParaRPr lang="nl-NL" dirty="0">
              <a:solidFill>
                <a:schemeClr val="tx1"/>
              </a:solidFill>
            </a:endParaRPr>
          </a:p>
        </p:txBody>
      </p:sp>
      <p:sp>
        <p:nvSpPr>
          <p:cNvPr id="10" name="Rechthoek 9"/>
          <p:cNvSpPr/>
          <p:nvPr/>
        </p:nvSpPr>
        <p:spPr>
          <a:xfrm>
            <a:off x="5501770" y="3453736"/>
            <a:ext cx="1218904" cy="587128"/>
          </a:xfrm>
          <a:prstGeom prst="rect">
            <a:avLst/>
          </a:prstGeom>
          <a:solidFill>
            <a:srgbClr val="FBFBF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chemeClr val="tx1"/>
                </a:solidFill>
              </a:rPr>
              <a:t>.col-lg-4</a:t>
            </a:r>
          </a:p>
          <a:p>
            <a:pPr algn="ctr"/>
            <a:r>
              <a:rPr lang="nl-NL" dirty="0" smtClean="0">
                <a:solidFill>
                  <a:schemeClr val="tx1"/>
                </a:solidFill>
              </a:rPr>
              <a:t>33.3%</a:t>
            </a:r>
            <a:endParaRPr lang="nl-NL" dirty="0">
              <a:solidFill>
                <a:schemeClr val="tx1"/>
              </a:solidFill>
            </a:endParaRPr>
          </a:p>
        </p:txBody>
      </p:sp>
      <p:sp>
        <p:nvSpPr>
          <p:cNvPr id="11" name="Rechthoek 10"/>
          <p:cNvSpPr/>
          <p:nvPr/>
        </p:nvSpPr>
        <p:spPr>
          <a:xfrm>
            <a:off x="6826101" y="3453736"/>
            <a:ext cx="1241673" cy="587128"/>
          </a:xfrm>
          <a:prstGeom prst="rect">
            <a:avLst/>
          </a:prstGeom>
          <a:solidFill>
            <a:srgbClr val="FBFBF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chemeClr val="tx1"/>
                </a:solidFill>
              </a:rPr>
              <a:t>.col-lg-4</a:t>
            </a:r>
          </a:p>
          <a:p>
            <a:pPr algn="ctr"/>
            <a:r>
              <a:rPr lang="nl-NL" dirty="0" smtClean="0">
                <a:solidFill>
                  <a:schemeClr val="tx1"/>
                </a:solidFill>
              </a:rPr>
              <a:t>33.3%</a:t>
            </a:r>
            <a:endParaRPr lang="nl-NL" dirty="0">
              <a:solidFill>
                <a:schemeClr val="tx1"/>
              </a:solidFill>
            </a:endParaRPr>
          </a:p>
        </p:txBody>
      </p:sp>
    </p:spTree>
    <p:extLst>
      <p:ext uri="{BB962C8B-B14F-4D97-AF65-F5344CB8AC3E}">
        <p14:creationId xmlns:p14="http://schemas.microsoft.com/office/powerpoint/2010/main" val="26000528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childTnLst>
                                </p:cTn>
                              </p:par>
                            </p:childTnLst>
                          </p:cTn>
                        </p:par>
                        <p:par>
                          <p:cTn id="8" fill="hold">
                            <p:stCondLst>
                              <p:cond delay="1500"/>
                            </p:stCondLst>
                            <p:childTnLst>
                              <p:par>
                                <p:cTn id="9" presetID="10"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500"/>
                                        <p:tgtEl>
                                          <p:spTgt spid="1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500"/>
                                        <p:tgtEl>
                                          <p:spTgt spid="4"/>
                                        </p:tgtEl>
                                      </p:cBhvr>
                                    </p:animEffect>
                                  </p:childTnLst>
                                </p:cTn>
                              </p:par>
                            </p:childTnLst>
                          </p:cTn>
                        </p:par>
                        <p:par>
                          <p:cTn id="15" fill="hold">
                            <p:stCondLst>
                              <p:cond delay="30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1500"/>
                                        <p:tgtEl>
                                          <p:spTgt spid="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500"/>
                                        <p:tgtEl>
                                          <p:spTgt spid="1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500"/>
                                        <p:tgtEl>
                                          <p:spTgt spid="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P spid="12" grpId="0" animBg="1"/>
      <p:bldP spid="9" grpId="0" animBg="1"/>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NESTED ROWS &amp; COLUMNS</a:t>
            </a:r>
            <a:endParaRPr lang="nl-NL" dirty="0"/>
          </a:p>
        </p:txBody>
      </p:sp>
      <p:sp>
        <p:nvSpPr>
          <p:cNvPr id="8" name="Tijdelijke aanduiding voor tekst 7"/>
          <p:cNvSpPr>
            <a:spLocks noGrp="1"/>
          </p:cNvSpPr>
          <p:nvPr>
            <p:ph type="body" sz="quarter" idx="10"/>
          </p:nvPr>
        </p:nvSpPr>
        <p:spPr/>
        <p:txBody>
          <a:bodyPr>
            <a:normAutofit fontScale="85000" lnSpcReduction="10000"/>
          </a:bodyPr>
          <a:lstStyle/>
          <a:p>
            <a:r>
              <a:rPr lang="nl-NL" sz="1800" dirty="0">
                <a:solidFill>
                  <a:schemeClr val="tx1">
                    <a:lumMod val="65000"/>
                    <a:lumOff val="35000"/>
                  </a:schemeClr>
                </a:solidFill>
              </a:rPr>
              <a:t>&lt;div class="container"&gt;</a:t>
            </a:r>
          </a:p>
          <a:p>
            <a:r>
              <a:rPr lang="nl-NL" sz="1800" dirty="0">
                <a:solidFill>
                  <a:srgbClr val="F8F8F2"/>
                </a:solidFill>
              </a:rPr>
              <a:t>    </a:t>
            </a:r>
            <a:r>
              <a:rPr lang="nl-NL" sz="1800" dirty="0">
                <a:solidFill>
                  <a:srgbClr val="F92672"/>
                </a:solidFill>
              </a:rPr>
              <a:t>&lt;div</a:t>
            </a:r>
            <a:r>
              <a:rPr lang="nl-NL" sz="1800" dirty="0">
                <a:solidFill>
                  <a:srgbClr val="F8F8F2"/>
                </a:solidFill>
              </a:rPr>
              <a:t> </a:t>
            </a:r>
            <a:r>
              <a:rPr lang="nl-NL" sz="1800" dirty="0">
                <a:solidFill>
                  <a:srgbClr val="A6E22E"/>
                </a:solidFill>
              </a:rPr>
              <a:t>class=</a:t>
            </a:r>
            <a:r>
              <a:rPr lang="nl-NL" sz="1800" dirty="0">
                <a:solidFill>
                  <a:srgbClr val="E6DB74"/>
                </a:solidFill>
              </a:rPr>
              <a:t>"</a:t>
            </a:r>
            <a:r>
              <a:rPr lang="nl-NL" sz="1800" dirty="0" err="1">
                <a:solidFill>
                  <a:srgbClr val="E6DB74"/>
                </a:solidFill>
              </a:rPr>
              <a:t>row</a:t>
            </a:r>
            <a:r>
              <a:rPr lang="nl-NL" sz="1800" dirty="0">
                <a:solidFill>
                  <a:srgbClr val="E6DB74"/>
                </a:solidFill>
              </a:rPr>
              <a:t>"</a:t>
            </a:r>
            <a:r>
              <a:rPr lang="nl-NL" sz="1800" dirty="0">
                <a:solidFill>
                  <a:srgbClr val="F92672"/>
                </a:solidFill>
              </a:rPr>
              <a:t>&gt;</a:t>
            </a:r>
            <a:endParaRPr lang="nl-NL" sz="1800" dirty="0">
              <a:solidFill>
                <a:srgbClr val="F8F8F2"/>
              </a:solidFill>
            </a:endParaRPr>
          </a:p>
          <a:p>
            <a:r>
              <a:rPr lang="nl-NL" sz="1800" dirty="0">
                <a:solidFill>
                  <a:srgbClr val="F8F8F2"/>
                </a:solidFill>
              </a:rPr>
              <a:t>        </a:t>
            </a:r>
            <a:r>
              <a:rPr lang="nl-NL" sz="1800" dirty="0">
                <a:solidFill>
                  <a:srgbClr val="F92672"/>
                </a:solidFill>
              </a:rPr>
              <a:t>&lt;div</a:t>
            </a:r>
            <a:r>
              <a:rPr lang="nl-NL" sz="1800" dirty="0">
                <a:solidFill>
                  <a:srgbClr val="F8F8F2"/>
                </a:solidFill>
              </a:rPr>
              <a:t> </a:t>
            </a:r>
            <a:r>
              <a:rPr lang="nl-NL" sz="1800" dirty="0">
                <a:solidFill>
                  <a:srgbClr val="A6E22E"/>
                </a:solidFill>
              </a:rPr>
              <a:t>class=</a:t>
            </a:r>
            <a:r>
              <a:rPr lang="nl-NL" sz="1800" dirty="0">
                <a:solidFill>
                  <a:srgbClr val="E6DB74"/>
                </a:solidFill>
              </a:rPr>
              <a:t>"col-lg-8"</a:t>
            </a:r>
            <a:r>
              <a:rPr lang="nl-NL" sz="1800" dirty="0">
                <a:solidFill>
                  <a:srgbClr val="F92672"/>
                </a:solidFill>
              </a:rPr>
              <a:t>&gt;</a:t>
            </a:r>
            <a:endParaRPr lang="nl-NL" sz="1800" dirty="0">
              <a:solidFill>
                <a:srgbClr val="F8F8F2"/>
              </a:solidFill>
            </a:endParaRPr>
          </a:p>
          <a:p>
            <a:r>
              <a:rPr lang="nl-NL" sz="1800" dirty="0">
                <a:solidFill>
                  <a:srgbClr val="F8F8F2"/>
                </a:solidFill>
              </a:rPr>
              <a:t>            </a:t>
            </a:r>
            <a:r>
              <a:rPr lang="nl-NL" sz="1800" dirty="0">
                <a:solidFill>
                  <a:srgbClr val="F92672"/>
                </a:solidFill>
              </a:rPr>
              <a:t>&lt;div</a:t>
            </a:r>
            <a:r>
              <a:rPr lang="nl-NL" sz="1800" dirty="0">
                <a:solidFill>
                  <a:srgbClr val="F8F8F2"/>
                </a:solidFill>
              </a:rPr>
              <a:t> </a:t>
            </a:r>
            <a:r>
              <a:rPr lang="nl-NL" sz="1800" dirty="0">
                <a:solidFill>
                  <a:srgbClr val="A6E22E"/>
                </a:solidFill>
              </a:rPr>
              <a:t>class=</a:t>
            </a:r>
            <a:r>
              <a:rPr lang="nl-NL" sz="1800" dirty="0">
                <a:solidFill>
                  <a:srgbClr val="E6DB74"/>
                </a:solidFill>
              </a:rPr>
              <a:t>"</a:t>
            </a:r>
            <a:r>
              <a:rPr lang="nl-NL" sz="1800" dirty="0" err="1">
                <a:solidFill>
                  <a:srgbClr val="E6DB74"/>
                </a:solidFill>
              </a:rPr>
              <a:t>row</a:t>
            </a:r>
            <a:r>
              <a:rPr lang="nl-NL" sz="1800" dirty="0">
                <a:solidFill>
                  <a:srgbClr val="E6DB74"/>
                </a:solidFill>
              </a:rPr>
              <a:t>"</a:t>
            </a:r>
            <a:r>
              <a:rPr lang="nl-NL" sz="1800" dirty="0">
                <a:solidFill>
                  <a:srgbClr val="F92672"/>
                </a:solidFill>
              </a:rPr>
              <a:t>&gt;</a:t>
            </a:r>
            <a:endParaRPr lang="nl-NL" sz="1800" dirty="0">
              <a:solidFill>
                <a:srgbClr val="F8F8F2"/>
              </a:solidFill>
            </a:endParaRPr>
          </a:p>
          <a:p>
            <a:r>
              <a:rPr lang="nl-NL" sz="1800" dirty="0">
                <a:solidFill>
                  <a:srgbClr val="F8F8F2"/>
                </a:solidFill>
              </a:rPr>
              <a:t>                </a:t>
            </a:r>
            <a:r>
              <a:rPr lang="nl-NL" sz="1800" dirty="0">
                <a:solidFill>
                  <a:srgbClr val="F92672"/>
                </a:solidFill>
              </a:rPr>
              <a:t>&lt;div</a:t>
            </a:r>
            <a:r>
              <a:rPr lang="nl-NL" sz="1800" dirty="0">
                <a:solidFill>
                  <a:srgbClr val="F8F8F2"/>
                </a:solidFill>
              </a:rPr>
              <a:t> </a:t>
            </a:r>
            <a:r>
              <a:rPr lang="nl-NL" sz="1800" dirty="0">
                <a:solidFill>
                  <a:srgbClr val="A6E22E"/>
                </a:solidFill>
              </a:rPr>
              <a:t>class=</a:t>
            </a:r>
            <a:r>
              <a:rPr lang="nl-NL" sz="1800" dirty="0">
                <a:solidFill>
                  <a:srgbClr val="E6DB74"/>
                </a:solidFill>
              </a:rPr>
              <a:t>"col-md-6"</a:t>
            </a:r>
            <a:r>
              <a:rPr lang="nl-NL" sz="1800" dirty="0">
                <a:solidFill>
                  <a:srgbClr val="F92672"/>
                </a:solidFill>
              </a:rPr>
              <a:t>&gt;</a:t>
            </a:r>
            <a:r>
              <a:rPr lang="nl-NL" sz="1800" dirty="0">
                <a:solidFill>
                  <a:srgbClr val="F8F8F2"/>
                </a:solidFill>
              </a:rPr>
              <a:t>...</a:t>
            </a:r>
            <a:r>
              <a:rPr lang="nl-NL" sz="1800" dirty="0">
                <a:solidFill>
                  <a:srgbClr val="F92672"/>
                </a:solidFill>
              </a:rPr>
              <a:t>&lt;/div&gt;</a:t>
            </a:r>
            <a:endParaRPr lang="nl-NL" sz="1800" dirty="0">
              <a:solidFill>
                <a:srgbClr val="F8F8F2"/>
              </a:solidFill>
            </a:endParaRPr>
          </a:p>
          <a:p>
            <a:r>
              <a:rPr lang="nl-NL" sz="1800" dirty="0">
                <a:solidFill>
                  <a:srgbClr val="F8F8F2"/>
                </a:solidFill>
              </a:rPr>
              <a:t>                </a:t>
            </a:r>
            <a:r>
              <a:rPr lang="nl-NL" sz="1800" dirty="0">
                <a:solidFill>
                  <a:srgbClr val="F92672"/>
                </a:solidFill>
              </a:rPr>
              <a:t>&lt;div</a:t>
            </a:r>
            <a:r>
              <a:rPr lang="nl-NL" sz="1800" dirty="0">
                <a:solidFill>
                  <a:srgbClr val="F8F8F2"/>
                </a:solidFill>
              </a:rPr>
              <a:t> </a:t>
            </a:r>
            <a:r>
              <a:rPr lang="nl-NL" sz="1800" dirty="0">
                <a:solidFill>
                  <a:srgbClr val="A6E22E"/>
                </a:solidFill>
              </a:rPr>
              <a:t>class=</a:t>
            </a:r>
            <a:r>
              <a:rPr lang="nl-NL" sz="1800" dirty="0">
                <a:solidFill>
                  <a:srgbClr val="E6DB74"/>
                </a:solidFill>
              </a:rPr>
              <a:t>"col-md-6"</a:t>
            </a:r>
            <a:r>
              <a:rPr lang="nl-NL" sz="1800" dirty="0">
                <a:solidFill>
                  <a:srgbClr val="F92672"/>
                </a:solidFill>
              </a:rPr>
              <a:t>&gt;</a:t>
            </a:r>
            <a:r>
              <a:rPr lang="nl-NL" sz="1800" dirty="0">
                <a:solidFill>
                  <a:srgbClr val="F8F8F2"/>
                </a:solidFill>
              </a:rPr>
              <a:t>...</a:t>
            </a:r>
            <a:r>
              <a:rPr lang="nl-NL" sz="1800" dirty="0">
                <a:solidFill>
                  <a:srgbClr val="F92672"/>
                </a:solidFill>
              </a:rPr>
              <a:t>&lt;/div&gt;</a:t>
            </a:r>
            <a:endParaRPr lang="nl-NL" sz="1800" dirty="0">
              <a:solidFill>
                <a:srgbClr val="F8F8F2"/>
              </a:solidFill>
            </a:endParaRPr>
          </a:p>
          <a:p>
            <a:r>
              <a:rPr lang="nl-NL" sz="1800" dirty="0">
                <a:solidFill>
                  <a:srgbClr val="F8F8F2"/>
                </a:solidFill>
              </a:rPr>
              <a:t>            </a:t>
            </a:r>
            <a:r>
              <a:rPr lang="nl-NL" sz="1800" dirty="0">
                <a:solidFill>
                  <a:srgbClr val="F92672"/>
                </a:solidFill>
              </a:rPr>
              <a:t>&lt;/div&gt;</a:t>
            </a:r>
            <a:endParaRPr lang="nl-NL" sz="1800" dirty="0">
              <a:solidFill>
                <a:srgbClr val="F8F8F2"/>
              </a:solidFill>
            </a:endParaRPr>
          </a:p>
          <a:p>
            <a:r>
              <a:rPr lang="nl-NL" sz="1800" dirty="0">
                <a:solidFill>
                  <a:srgbClr val="F8F8F2"/>
                </a:solidFill>
              </a:rPr>
              <a:t>        </a:t>
            </a:r>
            <a:r>
              <a:rPr lang="nl-NL" sz="1800" dirty="0">
                <a:solidFill>
                  <a:srgbClr val="F92672"/>
                </a:solidFill>
              </a:rPr>
              <a:t>&lt;/div&gt;</a:t>
            </a:r>
            <a:endParaRPr lang="nl-NL" sz="1800" dirty="0">
              <a:solidFill>
                <a:srgbClr val="F8F8F2"/>
              </a:solidFill>
            </a:endParaRPr>
          </a:p>
          <a:p>
            <a:r>
              <a:rPr lang="nl-NL" sz="1800" dirty="0">
                <a:solidFill>
                  <a:srgbClr val="F8F8F2"/>
                </a:solidFill>
              </a:rPr>
              <a:t>        </a:t>
            </a:r>
            <a:r>
              <a:rPr lang="nl-NL" sz="1800" dirty="0">
                <a:solidFill>
                  <a:srgbClr val="F92672"/>
                </a:solidFill>
              </a:rPr>
              <a:t>&lt;div</a:t>
            </a:r>
            <a:r>
              <a:rPr lang="nl-NL" sz="1800" dirty="0">
                <a:solidFill>
                  <a:srgbClr val="F8F8F2"/>
                </a:solidFill>
              </a:rPr>
              <a:t> </a:t>
            </a:r>
            <a:r>
              <a:rPr lang="nl-NL" sz="1800" dirty="0">
                <a:solidFill>
                  <a:srgbClr val="A6E22E"/>
                </a:solidFill>
              </a:rPr>
              <a:t>class=</a:t>
            </a:r>
            <a:r>
              <a:rPr lang="nl-NL" sz="1800" dirty="0">
                <a:solidFill>
                  <a:srgbClr val="E6DB74"/>
                </a:solidFill>
              </a:rPr>
              <a:t>"col-lg-4"</a:t>
            </a:r>
            <a:r>
              <a:rPr lang="nl-NL" sz="1800" dirty="0">
                <a:solidFill>
                  <a:srgbClr val="F92672"/>
                </a:solidFill>
              </a:rPr>
              <a:t>&gt;</a:t>
            </a:r>
            <a:r>
              <a:rPr lang="nl-NL" sz="1800" dirty="0">
                <a:solidFill>
                  <a:srgbClr val="F8F8F2"/>
                </a:solidFill>
              </a:rPr>
              <a:t>...</a:t>
            </a:r>
            <a:r>
              <a:rPr lang="nl-NL" sz="1800" dirty="0">
                <a:solidFill>
                  <a:srgbClr val="F92672"/>
                </a:solidFill>
              </a:rPr>
              <a:t>&lt;/div&gt;</a:t>
            </a:r>
            <a:endParaRPr lang="nl-NL" sz="1800" dirty="0">
              <a:solidFill>
                <a:srgbClr val="F8F8F2"/>
              </a:solidFill>
            </a:endParaRPr>
          </a:p>
          <a:p>
            <a:r>
              <a:rPr lang="nl-NL" sz="1800" dirty="0">
                <a:solidFill>
                  <a:srgbClr val="F8F8F2"/>
                </a:solidFill>
              </a:rPr>
              <a:t>    </a:t>
            </a:r>
            <a:r>
              <a:rPr lang="nl-NL" sz="1800" dirty="0">
                <a:solidFill>
                  <a:srgbClr val="F92672"/>
                </a:solidFill>
              </a:rPr>
              <a:t>&lt;/div&gt;</a:t>
            </a:r>
            <a:endParaRPr lang="nl-NL" sz="1800" dirty="0">
              <a:solidFill>
                <a:schemeClr val="tx1">
                  <a:lumMod val="65000"/>
                  <a:lumOff val="35000"/>
                </a:schemeClr>
              </a:solidFill>
            </a:endParaRPr>
          </a:p>
          <a:p>
            <a:r>
              <a:rPr lang="nl-NL" sz="1800" dirty="0">
                <a:solidFill>
                  <a:schemeClr val="tx1">
                    <a:lumMod val="65000"/>
                    <a:lumOff val="35000"/>
                  </a:schemeClr>
                </a:solidFill>
              </a:rPr>
              <a:t>&lt;/div</a:t>
            </a:r>
            <a:r>
              <a:rPr lang="nl-NL" sz="1800" dirty="0" smtClean="0">
                <a:solidFill>
                  <a:schemeClr val="tx1">
                    <a:lumMod val="65000"/>
                    <a:lumOff val="35000"/>
                  </a:schemeClr>
                </a:solidFill>
              </a:rPr>
              <a:t>&gt;</a:t>
            </a:r>
            <a:endParaRPr lang="nl-NL" sz="1800" dirty="0">
              <a:solidFill>
                <a:schemeClr val="tx1">
                  <a:lumMod val="65000"/>
                  <a:lumOff val="35000"/>
                </a:schemeClr>
              </a:solidFill>
            </a:endParaRPr>
          </a:p>
        </p:txBody>
      </p:sp>
    </p:spTree>
    <p:extLst>
      <p:ext uri="{BB962C8B-B14F-4D97-AF65-F5344CB8AC3E}">
        <p14:creationId xmlns:p14="http://schemas.microsoft.com/office/powerpoint/2010/main" val="2711948545"/>
      </p:ext>
    </p:extLst>
  </p:cSld>
  <p:clrMapOvr>
    <a:masterClrMapping/>
  </p:clrMapOvr>
  <p:transition spd="slow">
    <p:push/>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a:t>NESTED ROWS &amp; COLUMNS</a:t>
            </a:r>
          </a:p>
        </p:txBody>
      </p:sp>
      <p:sp>
        <p:nvSpPr>
          <p:cNvPr id="8" name="Tijdelijke aanduiding voor tekst 7"/>
          <p:cNvSpPr>
            <a:spLocks noGrp="1"/>
          </p:cNvSpPr>
          <p:nvPr>
            <p:ph type="body" sz="quarter" idx="10"/>
          </p:nvPr>
        </p:nvSpPr>
        <p:spPr/>
        <p:txBody>
          <a:bodyPr>
            <a:normAutofit/>
          </a:bodyPr>
          <a:lstStyle/>
          <a:p>
            <a:endParaRPr lang="nl-NL" sz="1600" dirty="0">
              <a:solidFill>
                <a:srgbClr val="F8F8F2"/>
              </a:solidFill>
            </a:endParaRPr>
          </a:p>
        </p:txBody>
      </p:sp>
      <p:sp>
        <p:nvSpPr>
          <p:cNvPr id="2" name="Rechthoek 1"/>
          <p:cNvSpPr/>
          <p:nvPr/>
        </p:nvSpPr>
        <p:spPr>
          <a:xfrm>
            <a:off x="4042116" y="2120630"/>
            <a:ext cx="4107766" cy="3706238"/>
          </a:xfrm>
          <a:prstGeom prst="rect">
            <a:avLst/>
          </a:prstGeom>
          <a:solidFill>
            <a:srgbClr val="5F64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nl-NL" dirty="0"/>
              <a:t>.container</a:t>
            </a:r>
          </a:p>
          <a:p>
            <a:pPr algn="ctr"/>
            <a:r>
              <a:rPr lang="nl-NL" dirty="0" smtClean="0"/>
              <a:t>1170px</a:t>
            </a:r>
            <a:endParaRPr lang="nl-NL" dirty="0"/>
          </a:p>
        </p:txBody>
      </p:sp>
      <p:sp>
        <p:nvSpPr>
          <p:cNvPr id="4" name="Rechthoek 3"/>
          <p:cNvSpPr/>
          <p:nvPr/>
        </p:nvSpPr>
        <p:spPr>
          <a:xfrm>
            <a:off x="4113589" y="2120630"/>
            <a:ext cx="3964819" cy="2876672"/>
          </a:xfrm>
          <a:prstGeom prst="rect">
            <a:avLst/>
          </a:prstGeom>
          <a:solidFill>
            <a:srgbClr val="63CCF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nl-NL" dirty="0" smtClean="0"/>
              <a:t>.</a:t>
            </a:r>
            <a:r>
              <a:rPr lang="nl-NL" dirty="0" err="1" smtClean="0"/>
              <a:t>row</a:t>
            </a:r>
            <a:endParaRPr lang="nl-NL" dirty="0" smtClean="0"/>
          </a:p>
          <a:p>
            <a:pPr algn="ctr"/>
            <a:r>
              <a:rPr lang="nl-NL" dirty="0" smtClean="0"/>
              <a:t>100%</a:t>
            </a:r>
            <a:endParaRPr lang="nl-NL" dirty="0"/>
          </a:p>
        </p:txBody>
      </p:sp>
      <p:sp>
        <p:nvSpPr>
          <p:cNvPr id="6" name="Rechthoek 5"/>
          <p:cNvSpPr/>
          <p:nvPr/>
        </p:nvSpPr>
        <p:spPr>
          <a:xfrm>
            <a:off x="4113589" y="2120630"/>
            <a:ext cx="2641040" cy="2057670"/>
          </a:xfrm>
          <a:prstGeom prst="rect">
            <a:avLst/>
          </a:prstGeom>
          <a:solidFill>
            <a:srgbClr val="FBFBF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nl-NL" dirty="0" smtClean="0">
                <a:solidFill>
                  <a:schemeClr val="tx1"/>
                </a:solidFill>
              </a:rPr>
              <a:t>.col-lg-8</a:t>
            </a:r>
          </a:p>
          <a:p>
            <a:pPr algn="ctr"/>
            <a:r>
              <a:rPr lang="nl-NL" dirty="0" smtClean="0">
                <a:solidFill>
                  <a:schemeClr val="tx1"/>
                </a:solidFill>
              </a:rPr>
              <a:t>66.6%</a:t>
            </a:r>
            <a:endParaRPr lang="nl-NL" dirty="0">
              <a:solidFill>
                <a:schemeClr val="tx1"/>
              </a:solidFill>
            </a:endParaRPr>
          </a:p>
        </p:txBody>
      </p:sp>
      <p:sp>
        <p:nvSpPr>
          <p:cNvPr id="12" name="Rechthoek 11"/>
          <p:cNvSpPr/>
          <p:nvPr/>
        </p:nvSpPr>
        <p:spPr>
          <a:xfrm>
            <a:off x="4113589" y="2120630"/>
            <a:ext cx="2641038" cy="1331410"/>
          </a:xfrm>
          <a:prstGeom prst="rect">
            <a:avLst/>
          </a:prstGeom>
          <a:solidFill>
            <a:schemeClr val="accent3">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nl-NL" dirty="0" smtClean="0"/>
              <a:t>.</a:t>
            </a:r>
            <a:r>
              <a:rPr lang="nl-NL" dirty="0" err="1" smtClean="0"/>
              <a:t>row</a:t>
            </a:r>
            <a:endParaRPr lang="nl-NL" dirty="0" smtClean="0"/>
          </a:p>
          <a:p>
            <a:pPr algn="ctr"/>
            <a:r>
              <a:rPr lang="nl-NL" dirty="0" smtClean="0"/>
              <a:t>100% </a:t>
            </a:r>
            <a:endParaRPr lang="nl-NL" dirty="0"/>
          </a:p>
        </p:txBody>
      </p:sp>
      <p:sp>
        <p:nvSpPr>
          <p:cNvPr id="11" name="Rechthoek 10"/>
          <p:cNvSpPr/>
          <p:nvPr/>
        </p:nvSpPr>
        <p:spPr>
          <a:xfrm>
            <a:off x="6836736" y="2120630"/>
            <a:ext cx="1241673" cy="2057670"/>
          </a:xfrm>
          <a:prstGeom prst="rect">
            <a:avLst/>
          </a:prstGeom>
          <a:solidFill>
            <a:srgbClr val="FBFBF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smtClean="0">
                <a:solidFill>
                  <a:schemeClr val="tx1"/>
                </a:solidFill>
              </a:rPr>
              <a:t>.col-lg-4</a:t>
            </a:r>
          </a:p>
          <a:p>
            <a:pPr algn="ctr"/>
            <a:r>
              <a:rPr lang="nl-NL" dirty="0" smtClean="0">
                <a:solidFill>
                  <a:schemeClr val="tx1"/>
                </a:solidFill>
              </a:rPr>
              <a:t>33.3%</a:t>
            </a:r>
            <a:endParaRPr lang="nl-NL" dirty="0">
              <a:solidFill>
                <a:schemeClr val="tx1"/>
              </a:solidFill>
            </a:endParaRPr>
          </a:p>
        </p:txBody>
      </p:sp>
      <p:sp>
        <p:nvSpPr>
          <p:cNvPr id="13" name="Rechthoek 12"/>
          <p:cNvSpPr/>
          <p:nvPr/>
        </p:nvSpPr>
        <p:spPr>
          <a:xfrm>
            <a:off x="4113587" y="2120630"/>
            <a:ext cx="1217538" cy="732441"/>
          </a:xfrm>
          <a:prstGeom prst="rect">
            <a:avLst/>
          </a:prstGeom>
          <a:solidFill>
            <a:srgbClr val="92D05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.col-lg-6</a:t>
            </a:r>
          </a:p>
          <a:p>
            <a:pPr algn="ctr"/>
            <a:r>
              <a:rPr lang="nl-NL" dirty="0"/>
              <a:t>50%</a:t>
            </a:r>
          </a:p>
        </p:txBody>
      </p:sp>
      <p:sp>
        <p:nvSpPr>
          <p:cNvPr id="14" name="Rechthoek 13"/>
          <p:cNvSpPr/>
          <p:nvPr/>
        </p:nvSpPr>
        <p:spPr>
          <a:xfrm>
            <a:off x="5497513" y="2120630"/>
            <a:ext cx="1257114" cy="732441"/>
          </a:xfrm>
          <a:prstGeom prst="rect">
            <a:avLst/>
          </a:prstGeom>
          <a:solidFill>
            <a:srgbClr val="92D05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.col-lg-6</a:t>
            </a:r>
          </a:p>
          <a:p>
            <a:pPr algn="ctr"/>
            <a:r>
              <a:rPr lang="nl-NL" dirty="0"/>
              <a:t>50%</a:t>
            </a:r>
          </a:p>
        </p:txBody>
      </p:sp>
      <p:sp>
        <p:nvSpPr>
          <p:cNvPr id="3" name="Tekstvak 2"/>
          <p:cNvSpPr txBox="1"/>
          <p:nvPr/>
        </p:nvSpPr>
        <p:spPr>
          <a:xfrm>
            <a:off x="3489999" y="2120630"/>
            <a:ext cx="914400" cy="3706238"/>
          </a:xfrm>
          <a:prstGeom prst="rect">
            <a:avLst/>
          </a:prstGeom>
        </p:spPr>
        <p:txBody>
          <a:bodyPr vert="horz" wrap="none" lIns="91440" tIns="45720" rIns="91440" bIns="45720" rtlCol="0" anchor="ctr">
            <a:normAutofit fontScale="85000" lnSpcReduction="20000"/>
          </a:bodyPr>
          <a:lstStyle/>
          <a:p>
            <a:pPr algn="l"/>
            <a:r>
              <a:rPr lang="nl-NL" sz="3600" b="0" dirty="0" smtClean="0">
                <a:solidFill>
                  <a:schemeClr val="bg1"/>
                </a:solidFill>
                <a:latin typeface="Monaco" panose="020B0509030404040204" pitchFamily="49" charset="0"/>
              </a:rPr>
              <a:t>5</a:t>
            </a:r>
          </a:p>
          <a:p>
            <a:pPr algn="l"/>
            <a:endParaRPr lang="nl-NL" sz="3600" b="0" dirty="0" smtClean="0">
              <a:solidFill>
                <a:schemeClr val="bg1"/>
              </a:solidFill>
              <a:latin typeface="Monaco" panose="020B0509030404040204" pitchFamily="49" charset="0"/>
            </a:endParaRPr>
          </a:p>
          <a:p>
            <a:pPr algn="l"/>
            <a:r>
              <a:rPr lang="nl-NL" sz="3600" dirty="0" smtClean="0">
                <a:solidFill>
                  <a:schemeClr val="bg1"/>
                </a:solidFill>
                <a:latin typeface="Monaco" panose="020B0509030404040204" pitchFamily="49" charset="0"/>
              </a:rPr>
              <a:t>4</a:t>
            </a:r>
            <a:endParaRPr lang="nl-NL" sz="3600" dirty="0">
              <a:solidFill>
                <a:schemeClr val="bg1"/>
              </a:solidFill>
              <a:latin typeface="Monaco" panose="020B0509030404040204" pitchFamily="49" charset="0"/>
            </a:endParaRPr>
          </a:p>
          <a:p>
            <a:pPr algn="l"/>
            <a:endParaRPr lang="nl-NL" sz="3600" b="0" dirty="0" smtClean="0">
              <a:solidFill>
                <a:schemeClr val="bg1"/>
              </a:solidFill>
              <a:latin typeface="Monaco" panose="020B0509030404040204" pitchFamily="49" charset="0"/>
            </a:endParaRPr>
          </a:p>
          <a:p>
            <a:pPr algn="l"/>
            <a:r>
              <a:rPr lang="nl-NL" sz="3600" dirty="0" smtClean="0">
                <a:solidFill>
                  <a:schemeClr val="bg1"/>
                </a:solidFill>
                <a:latin typeface="Monaco" panose="020B0509030404040204" pitchFamily="49" charset="0"/>
              </a:rPr>
              <a:t>3</a:t>
            </a:r>
          </a:p>
          <a:p>
            <a:pPr algn="l"/>
            <a:endParaRPr lang="nl-NL" sz="3600" dirty="0" smtClean="0">
              <a:solidFill>
                <a:schemeClr val="bg1"/>
              </a:solidFill>
              <a:latin typeface="Monaco" panose="020B0509030404040204" pitchFamily="49" charset="0"/>
            </a:endParaRPr>
          </a:p>
          <a:p>
            <a:pPr algn="l"/>
            <a:r>
              <a:rPr lang="nl-NL" sz="3600" b="0" dirty="0" smtClean="0">
                <a:solidFill>
                  <a:schemeClr val="bg1"/>
                </a:solidFill>
                <a:latin typeface="Monaco" panose="020B0509030404040204" pitchFamily="49" charset="0"/>
              </a:rPr>
              <a:t>2</a:t>
            </a:r>
          </a:p>
          <a:p>
            <a:pPr algn="l"/>
            <a:endParaRPr lang="nl-NL" sz="3600" b="0" dirty="0" smtClean="0">
              <a:solidFill>
                <a:schemeClr val="bg1"/>
              </a:solidFill>
              <a:latin typeface="Monaco" panose="020B0509030404040204" pitchFamily="49" charset="0"/>
            </a:endParaRPr>
          </a:p>
          <a:p>
            <a:pPr algn="l"/>
            <a:r>
              <a:rPr lang="nl-NL" sz="3600" dirty="0">
                <a:solidFill>
                  <a:schemeClr val="bg1"/>
                </a:solidFill>
                <a:latin typeface="Monaco" panose="020B0509030404040204" pitchFamily="49" charset="0"/>
              </a:rPr>
              <a:t>1</a:t>
            </a:r>
            <a:endParaRPr lang="nl-NL" sz="3600" b="0" dirty="0" smtClean="0">
              <a:solidFill>
                <a:schemeClr val="bg1"/>
              </a:solidFill>
              <a:latin typeface="Monaco" panose="020B0509030404040204" pitchFamily="49" charset="0"/>
            </a:endParaRPr>
          </a:p>
        </p:txBody>
      </p:sp>
    </p:spTree>
    <p:extLst>
      <p:ext uri="{BB962C8B-B14F-4D97-AF65-F5344CB8AC3E}">
        <p14:creationId xmlns:p14="http://schemas.microsoft.com/office/powerpoint/2010/main" val="27895346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childTnLst>
                                </p:cTn>
                              </p:par>
                            </p:childTnLst>
                          </p:cTn>
                        </p:par>
                        <p:par>
                          <p:cTn id="8" fill="hold">
                            <p:stCondLst>
                              <p:cond delay="1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500"/>
                                        <p:tgtEl>
                                          <p:spTgt spid="4"/>
                                        </p:tgtEl>
                                      </p:cBhvr>
                                    </p:animEffect>
                                  </p:childTnLst>
                                </p:cTn>
                              </p:par>
                            </p:childTnLst>
                          </p:cTn>
                        </p:par>
                        <p:par>
                          <p:cTn id="12" fill="hold">
                            <p:stCondLst>
                              <p:cond delay="3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1500"/>
                                        <p:tgtEl>
                                          <p:spTgt spid="11"/>
                                        </p:tgtEl>
                                      </p:cBhvr>
                                    </p:animEffect>
                                  </p:childTnLst>
                                </p:cTn>
                              </p:par>
                            </p:childTnLst>
                          </p:cTn>
                        </p:par>
                        <p:par>
                          <p:cTn id="19" fill="hold">
                            <p:stCondLst>
                              <p:cond delay="4500"/>
                            </p:stCondLst>
                            <p:childTnLst>
                              <p:par>
                                <p:cTn id="20" presetID="10" presetClass="entr" presetSubtype="0"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500"/>
                                        <p:tgtEl>
                                          <p:spTgt spid="12"/>
                                        </p:tgtEl>
                                      </p:cBhvr>
                                    </p:animEffect>
                                  </p:childTnLst>
                                </p:cTn>
                              </p:par>
                            </p:childTnLst>
                          </p:cTn>
                        </p:par>
                        <p:par>
                          <p:cTn id="23" fill="hold">
                            <p:stCondLst>
                              <p:cond delay="6000"/>
                            </p:stCondLst>
                            <p:childTnLst>
                              <p:par>
                                <p:cTn id="24" presetID="10" presetClass="entr" presetSubtype="0"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1500"/>
                                        <p:tgtEl>
                                          <p:spTgt spid="1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1500"/>
                                        <p:tgtEl>
                                          <p:spTgt spid="14"/>
                                        </p:tgtEl>
                                      </p:cBhvr>
                                    </p:animEffect>
                                  </p:childTnLst>
                                </p:cTn>
                              </p:par>
                            </p:childTnLst>
                          </p:cTn>
                        </p:par>
                        <p:par>
                          <p:cTn id="30" fill="hold">
                            <p:stCondLst>
                              <p:cond delay="7500"/>
                            </p:stCondLst>
                            <p:childTnLst>
                              <p:par>
                                <p:cTn id="31" presetID="10" presetClass="entr" presetSubtype="0" fill="hold" grpId="0" nodeType="after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par>
                          <p:cTn id="34" fill="hold">
                            <p:stCondLst>
                              <p:cond delay="8000"/>
                            </p:stCondLst>
                            <p:childTnLst>
                              <p:par>
                                <p:cTn id="35" presetID="10" presetClass="entr" presetSubtype="0" fill="hold" grpId="0" nodeType="after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par>
                          <p:cTn id="38" fill="hold">
                            <p:stCondLst>
                              <p:cond delay="8500"/>
                            </p:stCondLst>
                            <p:childTnLst>
                              <p:par>
                                <p:cTn id="39" presetID="10" presetClass="entr" presetSubtype="0" fill="hold" grpId="0" nodeType="after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500"/>
                                        <p:tgtEl>
                                          <p:spTgt spid="3">
                                            <p:txEl>
                                              <p:pRg st="4" end="4"/>
                                            </p:txEl>
                                          </p:spTgt>
                                        </p:tgtEl>
                                      </p:cBhvr>
                                    </p:animEffect>
                                  </p:childTnLst>
                                </p:cTn>
                              </p:par>
                            </p:childTnLst>
                          </p:cTn>
                        </p:par>
                        <p:par>
                          <p:cTn id="42" fill="hold">
                            <p:stCondLst>
                              <p:cond delay="9000"/>
                            </p:stCondLst>
                            <p:childTnLst>
                              <p:par>
                                <p:cTn id="43" presetID="10" presetClass="entr" presetSubtype="0" fill="hold" grpId="0" nodeType="afterEffect">
                                  <p:stCondLst>
                                    <p:cond delay="0"/>
                                  </p:stCondLst>
                                  <p:childTnLst>
                                    <p:set>
                                      <p:cBhvr>
                                        <p:cTn id="44" dur="1" fill="hold">
                                          <p:stCondLst>
                                            <p:cond delay="0"/>
                                          </p:stCondLst>
                                        </p:cTn>
                                        <p:tgtEl>
                                          <p:spTgt spid="3">
                                            <p:txEl>
                                              <p:pRg st="2" end="2"/>
                                            </p:txEl>
                                          </p:spTgt>
                                        </p:tgtEl>
                                        <p:attrNameLst>
                                          <p:attrName>style.visibility</p:attrName>
                                        </p:attrNameLst>
                                      </p:cBhvr>
                                      <p:to>
                                        <p:strVal val="visible"/>
                                      </p:to>
                                    </p:set>
                                    <p:animEffect transition="in" filter="fade">
                                      <p:cBhvr>
                                        <p:cTn id="45" dur="500"/>
                                        <p:tgtEl>
                                          <p:spTgt spid="3">
                                            <p:txEl>
                                              <p:pRg st="2" end="2"/>
                                            </p:txEl>
                                          </p:spTgt>
                                        </p:tgtEl>
                                      </p:cBhvr>
                                    </p:animEffect>
                                  </p:childTnLst>
                                </p:cTn>
                              </p:par>
                            </p:childTnLst>
                          </p:cTn>
                        </p:par>
                        <p:par>
                          <p:cTn id="46" fill="hold">
                            <p:stCondLst>
                              <p:cond delay="9500"/>
                            </p:stCondLst>
                            <p:childTnLst>
                              <p:par>
                                <p:cTn id="47" presetID="10" presetClass="entr" presetSubtype="0" fill="hold" grpId="0" nodeType="afterEffect">
                                  <p:stCondLst>
                                    <p:cond delay="0"/>
                                  </p:stCondLst>
                                  <p:childTnLst>
                                    <p:set>
                                      <p:cBhvr>
                                        <p:cTn id="48" dur="1" fill="hold">
                                          <p:stCondLst>
                                            <p:cond delay="0"/>
                                          </p:stCondLst>
                                        </p:cTn>
                                        <p:tgtEl>
                                          <p:spTgt spid="3">
                                            <p:txEl>
                                              <p:pRg st="0" end="0"/>
                                            </p:txEl>
                                          </p:spTgt>
                                        </p:tgtEl>
                                        <p:attrNameLst>
                                          <p:attrName>style.visibility</p:attrName>
                                        </p:attrNameLst>
                                      </p:cBhvr>
                                      <p:to>
                                        <p:strVal val="visible"/>
                                      </p:to>
                                    </p:set>
                                    <p:animEffect transition="in" filter="fade">
                                      <p:cBhvr>
                                        <p:cTn id="4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P spid="12" grpId="0" animBg="1"/>
      <p:bldP spid="11" grpId="0" animBg="1"/>
      <p:bldP spid="13" grpId="0" animBg="1"/>
      <p:bldP spid="14" grpId="0" animBg="1"/>
      <p:bldP spid="3" grpId="0" build="p" rev="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ELEMENTEN BINNEN BOOTSTRAP</a:t>
            </a:r>
            <a:endParaRPr lang="nl-NL" dirty="0"/>
          </a:p>
        </p:txBody>
      </p:sp>
    </p:spTree>
    <p:extLst>
      <p:ext uri="{BB962C8B-B14F-4D97-AF65-F5344CB8AC3E}">
        <p14:creationId xmlns:p14="http://schemas.microsoft.com/office/powerpoint/2010/main" val="4081041067"/>
      </p:ext>
    </p:extLst>
  </p:cSld>
  <p:clrMapOvr>
    <a:masterClrMapping/>
  </p:clrMapOvr>
  <p:transition spd="slow">
    <p:push/>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BUTTONS</a:t>
            </a:r>
            <a:endParaRPr lang="nl-NL" dirty="0"/>
          </a:p>
        </p:txBody>
      </p:sp>
    </p:spTree>
    <p:extLst>
      <p:ext uri="{BB962C8B-B14F-4D97-AF65-F5344CB8AC3E}">
        <p14:creationId xmlns:p14="http://schemas.microsoft.com/office/powerpoint/2010/main" val="950796601"/>
      </p:ext>
    </p:extLst>
  </p:cSld>
  <p:clrMapOvr>
    <a:masterClrMapping/>
  </p:clrMapOvr>
  <p:transition spd="slow">
    <p:push/>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BUTTONS</a:t>
            </a:r>
            <a:endParaRPr lang="nl-NL" dirty="0"/>
          </a:p>
        </p:txBody>
      </p:sp>
      <p:sp>
        <p:nvSpPr>
          <p:cNvPr id="8" name="Tijdelijke aanduiding voor tekst 7"/>
          <p:cNvSpPr>
            <a:spLocks noGrp="1"/>
          </p:cNvSpPr>
          <p:nvPr>
            <p:ph type="body" sz="quarter" idx="10"/>
          </p:nvPr>
        </p:nvSpPr>
        <p:spPr/>
        <p:txBody>
          <a:bodyPr>
            <a:normAutofit/>
          </a:bodyPr>
          <a:lstStyle/>
          <a:p>
            <a:r>
              <a:rPr lang="nl-NL" sz="1600" dirty="0">
                <a:solidFill>
                  <a:srgbClr val="75715E"/>
                </a:solidFill>
              </a:rPr>
              <a:t>&lt;!-- </a:t>
            </a:r>
            <a:r>
              <a:rPr lang="nl-NL" sz="1600" dirty="0" smtClean="0">
                <a:solidFill>
                  <a:srgbClr val="75715E"/>
                </a:solidFill>
              </a:rPr>
              <a:t>Standaard </a:t>
            </a:r>
            <a:r>
              <a:rPr lang="nl-NL" sz="1600" dirty="0">
                <a:solidFill>
                  <a:srgbClr val="75715E"/>
                </a:solidFill>
              </a:rPr>
              <a:t>button --&gt;</a:t>
            </a:r>
            <a:endParaRPr lang="nl-NL" sz="1600" dirty="0">
              <a:solidFill>
                <a:srgbClr val="F8F8F2"/>
              </a:solidFill>
            </a:endParaRPr>
          </a:p>
          <a:p>
            <a:r>
              <a:rPr lang="en-US" sz="1600" dirty="0">
                <a:solidFill>
                  <a:srgbClr val="F92672"/>
                </a:solidFill>
              </a:rPr>
              <a:t>&lt;button</a:t>
            </a:r>
            <a:r>
              <a:rPr lang="en-US" sz="1600" dirty="0">
                <a:solidFill>
                  <a:srgbClr val="F8F8F2"/>
                </a:solidFill>
              </a:rPr>
              <a:t> </a:t>
            </a:r>
            <a:r>
              <a:rPr lang="en-US" sz="1600" dirty="0">
                <a:solidFill>
                  <a:srgbClr val="A6E22E"/>
                </a:solidFill>
              </a:rPr>
              <a:t>type=</a:t>
            </a:r>
            <a:r>
              <a:rPr lang="en-US" sz="1600" dirty="0">
                <a:solidFill>
                  <a:srgbClr val="E6DB74"/>
                </a:solidFill>
              </a:rPr>
              <a:t>"button"</a:t>
            </a:r>
            <a:r>
              <a:rPr lang="en-US" sz="1600" dirty="0">
                <a:solidFill>
                  <a:srgbClr val="F8F8F2"/>
                </a:solidFill>
              </a:rPr>
              <a:t> </a:t>
            </a:r>
            <a:r>
              <a:rPr lang="en-US" sz="1600" dirty="0">
                <a:solidFill>
                  <a:srgbClr val="A6E22E"/>
                </a:solidFill>
              </a:rPr>
              <a:t>class=</a:t>
            </a:r>
            <a:r>
              <a:rPr lang="en-US" sz="1600" dirty="0">
                <a:solidFill>
                  <a:srgbClr val="E6DB74"/>
                </a:solidFill>
              </a:rPr>
              <a:t>"</a:t>
            </a:r>
            <a:r>
              <a:rPr lang="en-US" sz="1600" dirty="0" err="1">
                <a:solidFill>
                  <a:srgbClr val="E6DB74"/>
                </a:solidFill>
              </a:rPr>
              <a:t>btn</a:t>
            </a:r>
            <a:r>
              <a:rPr lang="en-US" sz="1600" dirty="0">
                <a:solidFill>
                  <a:srgbClr val="E6DB74"/>
                </a:solidFill>
              </a:rPr>
              <a:t> </a:t>
            </a:r>
            <a:r>
              <a:rPr lang="en-US" sz="1600" dirty="0" err="1">
                <a:solidFill>
                  <a:srgbClr val="E6DB74"/>
                </a:solidFill>
              </a:rPr>
              <a:t>btn</a:t>
            </a:r>
            <a:r>
              <a:rPr lang="en-US" sz="1600" dirty="0">
                <a:solidFill>
                  <a:srgbClr val="E6DB74"/>
                </a:solidFill>
              </a:rPr>
              <a:t>-default</a:t>
            </a:r>
            <a:r>
              <a:rPr lang="en-US" sz="1600" dirty="0" smtClean="0">
                <a:solidFill>
                  <a:srgbClr val="E6DB74"/>
                </a:solidFill>
              </a:rPr>
              <a:t>"</a:t>
            </a:r>
            <a:r>
              <a:rPr lang="en-US" sz="1600" dirty="0" smtClean="0">
                <a:solidFill>
                  <a:srgbClr val="F92672"/>
                </a:solidFill>
              </a:rPr>
              <a:t>&gt;</a:t>
            </a:r>
            <a:r>
              <a:rPr lang="en-US" sz="1600" dirty="0" smtClean="0">
                <a:solidFill>
                  <a:srgbClr val="FBFBFB"/>
                </a:solidFill>
              </a:rPr>
              <a:t>Button</a:t>
            </a:r>
            <a:r>
              <a:rPr lang="en-US" sz="1600" dirty="0" smtClean="0">
                <a:solidFill>
                  <a:srgbClr val="F92672"/>
                </a:solidFill>
              </a:rPr>
              <a:t> </a:t>
            </a:r>
            <a:r>
              <a:rPr lang="en-US" sz="1600" dirty="0" smtClean="0">
                <a:solidFill>
                  <a:srgbClr val="F8F8F2"/>
                </a:solidFill>
              </a:rPr>
              <a:t>default</a:t>
            </a:r>
            <a:r>
              <a:rPr lang="en-US" sz="1600" dirty="0">
                <a:solidFill>
                  <a:srgbClr val="F92672"/>
                </a:solidFill>
              </a:rPr>
              <a:t>&lt;/button</a:t>
            </a:r>
            <a:r>
              <a:rPr lang="en-US" sz="1600" dirty="0" smtClean="0">
                <a:solidFill>
                  <a:srgbClr val="F92672"/>
                </a:solidFill>
              </a:rPr>
              <a:t>&gt;</a:t>
            </a:r>
            <a:endParaRPr lang="nl-NL" sz="1600" dirty="0">
              <a:solidFill>
                <a:srgbClr val="F8F8F2"/>
              </a:solidFill>
            </a:endParaRPr>
          </a:p>
          <a:p>
            <a:r>
              <a:rPr lang="en-US" sz="1600" dirty="0" smtClean="0">
                <a:solidFill>
                  <a:srgbClr val="75715E"/>
                </a:solidFill>
              </a:rPr>
              <a:t>&lt;!– </a:t>
            </a:r>
            <a:r>
              <a:rPr lang="nl-NL" sz="1600" dirty="0" smtClean="0">
                <a:solidFill>
                  <a:srgbClr val="75715E"/>
                </a:solidFill>
              </a:rPr>
              <a:t>Primaire</a:t>
            </a:r>
            <a:r>
              <a:rPr lang="en-US" sz="1600" dirty="0" smtClean="0">
                <a:solidFill>
                  <a:srgbClr val="75715E"/>
                </a:solidFill>
              </a:rPr>
              <a:t> </a:t>
            </a:r>
            <a:r>
              <a:rPr lang="nl-NL" sz="1600" dirty="0" smtClean="0">
                <a:solidFill>
                  <a:srgbClr val="75715E"/>
                </a:solidFill>
              </a:rPr>
              <a:t>actie</a:t>
            </a:r>
            <a:r>
              <a:rPr lang="en-US" sz="1600" dirty="0" smtClean="0">
                <a:solidFill>
                  <a:srgbClr val="75715E"/>
                </a:solidFill>
              </a:rPr>
              <a:t> button </a:t>
            </a:r>
            <a:r>
              <a:rPr lang="en-US" sz="1600" dirty="0">
                <a:solidFill>
                  <a:srgbClr val="75715E"/>
                </a:solidFill>
              </a:rPr>
              <a:t>--&gt;</a:t>
            </a:r>
            <a:endParaRPr lang="en-US" sz="1600" dirty="0">
              <a:solidFill>
                <a:srgbClr val="F8F8F2"/>
              </a:solidFill>
            </a:endParaRPr>
          </a:p>
          <a:p>
            <a:r>
              <a:rPr lang="en-US" sz="1600" dirty="0">
                <a:solidFill>
                  <a:srgbClr val="F92672"/>
                </a:solidFill>
              </a:rPr>
              <a:t>&lt;button</a:t>
            </a:r>
            <a:r>
              <a:rPr lang="en-US" sz="1600" dirty="0">
                <a:solidFill>
                  <a:srgbClr val="F8F8F2"/>
                </a:solidFill>
              </a:rPr>
              <a:t> </a:t>
            </a:r>
            <a:r>
              <a:rPr lang="en-US" sz="1600" dirty="0">
                <a:solidFill>
                  <a:srgbClr val="A6E22E"/>
                </a:solidFill>
              </a:rPr>
              <a:t>type=</a:t>
            </a:r>
            <a:r>
              <a:rPr lang="en-US" sz="1600" dirty="0">
                <a:solidFill>
                  <a:srgbClr val="E6DB74"/>
                </a:solidFill>
              </a:rPr>
              <a:t>"button"</a:t>
            </a:r>
            <a:r>
              <a:rPr lang="en-US" sz="1600" dirty="0">
                <a:solidFill>
                  <a:srgbClr val="F8F8F2"/>
                </a:solidFill>
              </a:rPr>
              <a:t> </a:t>
            </a:r>
            <a:r>
              <a:rPr lang="en-US" sz="1600" dirty="0">
                <a:solidFill>
                  <a:srgbClr val="A6E22E"/>
                </a:solidFill>
              </a:rPr>
              <a:t>class=</a:t>
            </a:r>
            <a:r>
              <a:rPr lang="en-US" sz="1600" dirty="0">
                <a:solidFill>
                  <a:srgbClr val="E6DB74"/>
                </a:solidFill>
              </a:rPr>
              <a:t>"</a:t>
            </a:r>
            <a:r>
              <a:rPr lang="en-US" sz="1600" dirty="0" err="1">
                <a:solidFill>
                  <a:srgbClr val="E6DB74"/>
                </a:solidFill>
              </a:rPr>
              <a:t>btn</a:t>
            </a:r>
            <a:r>
              <a:rPr lang="en-US" sz="1600" dirty="0">
                <a:solidFill>
                  <a:srgbClr val="E6DB74"/>
                </a:solidFill>
              </a:rPr>
              <a:t> </a:t>
            </a:r>
            <a:r>
              <a:rPr lang="en-US" sz="1600" dirty="0" err="1">
                <a:solidFill>
                  <a:srgbClr val="E6DB74"/>
                </a:solidFill>
              </a:rPr>
              <a:t>btn</a:t>
            </a:r>
            <a:r>
              <a:rPr lang="en-US" sz="1600" dirty="0">
                <a:solidFill>
                  <a:srgbClr val="E6DB74"/>
                </a:solidFill>
              </a:rPr>
              <a:t>-primary</a:t>
            </a:r>
            <a:r>
              <a:rPr lang="en-US" sz="1600" dirty="0" smtClean="0">
                <a:solidFill>
                  <a:srgbClr val="E6DB74"/>
                </a:solidFill>
              </a:rPr>
              <a:t>"</a:t>
            </a:r>
            <a:r>
              <a:rPr lang="en-US" sz="1600" dirty="0" smtClean="0">
                <a:solidFill>
                  <a:srgbClr val="F92672"/>
                </a:solidFill>
              </a:rPr>
              <a:t>&gt;</a:t>
            </a:r>
            <a:r>
              <a:rPr lang="en-US" sz="1600" dirty="0">
                <a:solidFill>
                  <a:srgbClr val="FBFBFB"/>
                </a:solidFill>
              </a:rPr>
              <a:t> Button </a:t>
            </a:r>
            <a:r>
              <a:rPr lang="en-US" sz="1600" dirty="0" smtClean="0">
                <a:solidFill>
                  <a:srgbClr val="FBFBFB"/>
                </a:solidFill>
              </a:rPr>
              <a:t>pr</a:t>
            </a:r>
            <a:r>
              <a:rPr lang="en-US" sz="1600" dirty="0" smtClean="0">
                <a:solidFill>
                  <a:srgbClr val="F8F8F2"/>
                </a:solidFill>
              </a:rPr>
              <a:t>imary</a:t>
            </a:r>
            <a:r>
              <a:rPr lang="en-US" sz="1600" dirty="0">
                <a:solidFill>
                  <a:srgbClr val="F92672"/>
                </a:solidFill>
              </a:rPr>
              <a:t>&lt;/button</a:t>
            </a:r>
            <a:r>
              <a:rPr lang="en-US" sz="1600" dirty="0" smtClean="0">
                <a:solidFill>
                  <a:srgbClr val="F92672"/>
                </a:solidFill>
              </a:rPr>
              <a:t>&gt;</a:t>
            </a:r>
            <a:endParaRPr lang="en-US" sz="1600" dirty="0" smtClean="0">
              <a:solidFill>
                <a:srgbClr val="F8F8F2"/>
              </a:solidFill>
            </a:endParaRPr>
          </a:p>
          <a:p>
            <a:r>
              <a:rPr lang="en-US" sz="1600" dirty="0">
                <a:solidFill>
                  <a:srgbClr val="75715E"/>
                </a:solidFill>
              </a:rPr>
              <a:t>&lt;!– </a:t>
            </a:r>
            <a:r>
              <a:rPr lang="en-US" sz="1600" dirty="0" smtClean="0">
                <a:solidFill>
                  <a:srgbClr val="75715E"/>
                </a:solidFill>
              </a:rPr>
              <a:t>Button </a:t>
            </a:r>
            <a:r>
              <a:rPr lang="en-US" sz="1600" dirty="0" err="1" smtClean="0">
                <a:solidFill>
                  <a:srgbClr val="75715E"/>
                </a:solidFill>
              </a:rPr>
              <a:t>voor</a:t>
            </a:r>
            <a:r>
              <a:rPr lang="en-US" sz="1600" dirty="0" smtClean="0">
                <a:solidFill>
                  <a:srgbClr val="75715E"/>
                </a:solidFill>
              </a:rPr>
              <a:t> success of </a:t>
            </a:r>
            <a:r>
              <a:rPr lang="en-US" sz="1600" dirty="0" err="1" smtClean="0">
                <a:solidFill>
                  <a:srgbClr val="75715E"/>
                </a:solidFill>
              </a:rPr>
              <a:t>informatie</a:t>
            </a:r>
            <a:r>
              <a:rPr lang="en-US" sz="1600" dirty="0" smtClean="0">
                <a:solidFill>
                  <a:srgbClr val="75715E"/>
                </a:solidFill>
              </a:rPr>
              <a:t> --&gt;</a:t>
            </a:r>
            <a:endParaRPr lang="en-US" sz="1600" dirty="0">
              <a:solidFill>
                <a:srgbClr val="F8F8F2"/>
              </a:solidFill>
            </a:endParaRPr>
          </a:p>
          <a:p>
            <a:r>
              <a:rPr lang="en-US" sz="1600" dirty="0" smtClean="0">
                <a:solidFill>
                  <a:srgbClr val="F92672"/>
                </a:solidFill>
              </a:rPr>
              <a:t>&lt;</a:t>
            </a:r>
            <a:r>
              <a:rPr lang="en-US" sz="1600" dirty="0">
                <a:solidFill>
                  <a:srgbClr val="F92672"/>
                </a:solidFill>
              </a:rPr>
              <a:t>button</a:t>
            </a:r>
            <a:r>
              <a:rPr lang="en-US" sz="1600" dirty="0">
                <a:solidFill>
                  <a:srgbClr val="F8F8F2"/>
                </a:solidFill>
              </a:rPr>
              <a:t> </a:t>
            </a:r>
            <a:r>
              <a:rPr lang="en-US" sz="1600" dirty="0">
                <a:solidFill>
                  <a:srgbClr val="A6E22E"/>
                </a:solidFill>
              </a:rPr>
              <a:t>type=</a:t>
            </a:r>
            <a:r>
              <a:rPr lang="en-US" sz="1600" dirty="0">
                <a:solidFill>
                  <a:srgbClr val="E6DB74"/>
                </a:solidFill>
              </a:rPr>
              <a:t>"button"</a:t>
            </a:r>
            <a:r>
              <a:rPr lang="en-US" sz="1600" dirty="0">
                <a:solidFill>
                  <a:srgbClr val="F8F8F2"/>
                </a:solidFill>
              </a:rPr>
              <a:t> </a:t>
            </a:r>
            <a:r>
              <a:rPr lang="en-US" sz="1600" dirty="0">
                <a:solidFill>
                  <a:srgbClr val="A6E22E"/>
                </a:solidFill>
              </a:rPr>
              <a:t>class=</a:t>
            </a:r>
            <a:r>
              <a:rPr lang="en-US" sz="1600" dirty="0">
                <a:solidFill>
                  <a:srgbClr val="E6DB74"/>
                </a:solidFill>
              </a:rPr>
              <a:t>"</a:t>
            </a:r>
            <a:r>
              <a:rPr lang="en-US" sz="1600" dirty="0" err="1">
                <a:solidFill>
                  <a:srgbClr val="E6DB74"/>
                </a:solidFill>
              </a:rPr>
              <a:t>btn</a:t>
            </a:r>
            <a:r>
              <a:rPr lang="en-US" sz="1600" dirty="0">
                <a:solidFill>
                  <a:srgbClr val="E6DB74"/>
                </a:solidFill>
              </a:rPr>
              <a:t> </a:t>
            </a:r>
            <a:r>
              <a:rPr lang="en-US" sz="1600" dirty="0" err="1">
                <a:solidFill>
                  <a:srgbClr val="E6DB74"/>
                </a:solidFill>
              </a:rPr>
              <a:t>btn</a:t>
            </a:r>
            <a:r>
              <a:rPr lang="en-US" sz="1600" dirty="0">
                <a:solidFill>
                  <a:srgbClr val="E6DB74"/>
                </a:solidFill>
              </a:rPr>
              <a:t>-success</a:t>
            </a:r>
            <a:r>
              <a:rPr lang="en-US" sz="1600" dirty="0" smtClean="0">
                <a:solidFill>
                  <a:srgbClr val="E6DB74"/>
                </a:solidFill>
              </a:rPr>
              <a:t>"</a:t>
            </a:r>
            <a:r>
              <a:rPr lang="en-US" sz="1600" dirty="0" smtClean="0">
                <a:solidFill>
                  <a:srgbClr val="F92672"/>
                </a:solidFill>
              </a:rPr>
              <a:t>&gt;</a:t>
            </a:r>
            <a:r>
              <a:rPr lang="en-US" sz="1600" dirty="0">
                <a:solidFill>
                  <a:srgbClr val="FBFBFB"/>
                </a:solidFill>
              </a:rPr>
              <a:t> Button </a:t>
            </a:r>
            <a:r>
              <a:rPr lang="en-US" sz="1600" dirty="0" smtClean="0">
                <a:solidFill>
                  <a:srgbClr val="FBFBFB"/>
                </a:solidFill>
              </a:rPr>
              <a:t>s</a:t>
            </a:r>
            <a:r>
              <a:rPr lang="en-US" sz="1600" dirty="0" smtClean="0">
                <a:solidFill>
                  <a:srgbClr val="F8F8F2"/>
                </a:solidFill>
              </a:rPr>
              <a:t>uccess</a:t>
            </a:r>
            <a:r>
              <a:rPr lang="en-US" sz="1600" dirty="0">
                <a:solidFill>
                  <a:srgbClr val="F92672"/>
                </a:solidFill>
              </a:rPr>
              <a:t>&lt;/button</a:t>
            </a:r>
            <a:r>
              <a:rPr lang="en-US" sz="1600" dirty="0" smtClean="0">
                <a:solidFill>
                  <a:srgbClr val="F92672"/>
                </a:solidFill>
              </a:rPr>
              <a:t>&gt;</a:t>
            </a:r>
          </a:p>
          <a:p>
            <a:r>
              <a:rPr lang="en-US" sz="1600" dirty="0" smtClean="0">
                <a:solidFill>
                  <a:srgbClr val="F92672"/>
                </a:solidFill>
              </a:rPr>
              <a:t>&lt;</a:t>
            </a:r>
            <a:r>
              <a:rPr lang="en-US" sz="1600" dirty="0">
                <a:solidFill>
                  <a:srgbClr val="F92672"/>
                </a:solidFill>
              </a:rPr>
              <a:t>button</a:t>
            </a:r>
            <a:r>
              <a:rPr lang="en-US" sz="1600" dirty="0">
                <a:solidFill>
                  <a:srgbClr val="F8F8F2"/>
                </a:solidFill>
              </a:rPr>
              <a:t> </a:t>
            </a:r>
            <a:r>
              <a:rPr lang="en-US" sz="1600" dirty="0">
                <a:solidFill>
                  <a:srgbClr val="A6E22E"/>
                </a:solidFill>
              </a:rPr>
              <a:t>type=</a:t>
            </a:r>
            <a:r>
              <a:rPr lang="en-US" sz="1600" dirty="0">
                <a:solidFill>
                  <a:srgbClr val="E6DB74"/>
                </a:solidFill>
              </a:rPr>
              <a:t>"button"</a:t>
            </a:r>
            <a:r>
              <a:rPr lang="en-US" sz="1600" dirty="0">
                <a:solidFill>
                  <a:srgbClr val="F8F8F2"/>
                </a:solidFill>
              </a:rPr>
              <a:t> </a:t>
            </a:r>
            <a:r>
              <a:rPr lang="en-US" sz="1600" dirty="0">
                <a:solidFill>
                  <a:srgbClr val="A6E22E"/>
                </a:solidFill>
              </a:rPr>
              <a:t>class=</a:t>
            </a:r>
            <a:r>
              <a:rPr lang="en-US" sz="1600" dirty="0">
                <a:solidFill>
                  <a:srgbClr val="E6DB74"/>
                </a:solidFill>
              </a:rPr>
              <a:t>"</a:t>
            </a:r>
            <a:r>
              <a:rPr lang="en-US" sz="1600" dirty="0" err="1">
                <a:solidFill>
                  <a:srgbClr val="E6DB74"/>
                </a:solidFill>
              </a:rPr>
              <a:t>btn</a:t>
            </a:r>
            <a:r>
              <a:rPr lang="en-US" sz="1600" dirty="0">
                <a:solidFill>
                  <a:srgbClr val="E6DB74"/>
                </a:solidFill>
              </a:rPr>
              <a:t> </a:t>
            </a:r>
            <a:r>
              <a:rPr lang="en-US" sz="1600" dirty="0" err="1">
                <a:solidFill>
                  <a:srgbClr val="E6DB74"/>
                </a:solidFill>
              </a:rPr>
              <a:t>btn</a:t>
            </a:r>
            <a:r>
              <a:rPr lang="en-US" sz="1600" dirty="0">
                <a:solidFill>
                  <a:srgbClr val="E6DB74"/>
                </a:solidFill>
              </a:rPr>
              <a:t>-info</a:t>
            </a:r>
            <a:r>
              <a:rPr lang="en-US" sz="1600" dirty="0" smtClean="0">
                <a:solidFill>
                  <a:srgbClr val="E6DB74"/>
                </a:solidFill>
              </a:rPr>
              <a:t>"</a:t>
            </a:r>
            <a:r>
              <a:rPr lang="en-US" sz="1600" dirty="0" smtClean="0">
                <a:solidFill>
                  <a:srgbClr val="F92672"/>
                </a:solidFill>
              </a:rPr>
              <a:t>&gt;</a:t>
            </a:r>
            <a:r>
              <a:rPr lang="en-US" sz="1600" dirty="0">
                <a:solidFill>
                  <a:srgbClr val="FBFBFB"/>
                </a:solidFill>
              </a:rPr>
              <a:t> Button</a:t>
            </a:r>
            <a:r>
              <a:rPr lang="en-US" sz="1600" dirty="0">
                <a:solidFill>
                  <a:srgbClr val="F92672"/>
                </a:solidFill>
              </a:rPr>
              <a:t> </a:t>
            </a:r>
            <a:r>
              <a:rPr lang="en-US" sz="1600" dirty="0" smtClean="0">
                <a:solidFill>
                  <a:srgbClr val="F8F8F2"/>
                </a:solidFill>
              </a:rPr>
              <a:t>info</a:t>
            </a:r>
            <a:r>
              <a:rPr lang="en-US" sz="1600" dirty="0">
                <a:solidFill>
                  <a:srgbClr val="F92672"/>
                </a:solidFill>
              </a:rPr>
              <a:t>&lt;/button</a:t>
            </a:r>
            <a:r>
              <a:rPr lang="en-US" sz="1600" dirty="0" smtClean="0">
                <a:solidFill>
                  <a:srgbClr val="F92672"/>
                </a:solidFill>
              </a:rPr>
              <a:t>&gt;</a:t>
            </a:r>
            <a:endParaRPr lang="nl-NL" sz="1600" dirty="0">
              <a:solidFill>
                <a:srgbClr val="F8F8F2"/>
              </a:solidFill>
            </a:endParaRPr>
          </a:p>
        </p:txBody>
      </p:sp>
    </p:spTree>
    <p:extLst>
      <p:ext uri="{BB962C8B-B14F-4D97-AF65-F5344CB8AC3E}">
        <p14:creationId xmlns:p14="http://schemas.microsoft.com/office/powerpoint/2010/main" val="3449416473"/>
      </p:ext>
    </p:extLst>
  </p:cSld>
  <p:clrMapOvr>
    <a:masterClrMapping/>
  </p:clrMapOvr>
  <p:transition spd="slow">
    <p:push/>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ep 7"/>
          <p:cNvGrpSpPr/>
          <p:nvPr/>
        </p:nvGrpSpPr>
        <p:grpSpPr>
          <a:xfrm>
            <a:off x="2533650" y="3219450"/>
            <a:ext cx="7124700" cy="419100"/>
            <a:chOff x="2385060" y="3032760"/>
            <a:chExt cx="7124700" cy="419100"/>
          </a:xfrm>
        </p:grpSpPr>
        <p:sp>
          <p:nvSpPr>
            <p:cNvPr id="4" name="Afgeronde rechthoek 3"/>
            <p:cNvSpPr/>
            <p:nvPr/>
          </p:nvSpPr>
          <p:spPr>
            <a:xfrm>
              <a:off x="2385060" y="3032760"/>
              <a:ext cx="1615440" cy="419100"/>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chemeClr val="tx1"/>
                  </a:solidFill>
                </a:rPr>
                <a:t>Button default</a:t>
              </a:r>
              <a:endParaRPr lang="nl-NL" dirty="0">
                <a:solidFill>
                  <a:schemeClr val="tx1"/>
                </a:solidFill>
              </a:endParaRPr>
            </a:p>
          </p:txBody>
        </p:sp>
        <p:sp>
          <p:nvSpPr>
            <p:cNvPr id="5" name="Afgeronde rechthoek 4"/>
            <p:cNvSpPr/>
            <p:nvPr/>
          </p:nvSpPr>
          <p:spPr>
            <a:xfrm>
              <a:off x="4160520" y="3032760"/>
              <a:ext cx="1676400" cy="419100"/>
            </a:xfrm>
            <a:prstGeom prst="roundRect">
              <a:avLst/>
            </a:prstGeom>
            <a:solidFill>
              <a:srgbClr val="3A8E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FBFBFB"/>
                  </a:solidFill>
                  <a:effectLst>
                    <a:outerShdw blurRad="50800" dist="38100" dir="5400000" algn="t" rotWithShape="0">
                      <a:prstClr val="black">
                        <a:alpha val="40000"/>
                      </a:prstClr>
                    </a:outerShdw>
                  </a:effectLst>
                </a:rPr>
                <a:t>Button </a:t>
              </a:r>
              <a:r>
                <a:rPr lang="nl-NL" dirty="0" err="1" smtClean="0">
                  <a:solidFill>
                    <a:srgbClr val="FBFBFB"/>
                  </a:solidFill>
                  <a:effectLst>
                    <a:outerShdw blurRad="50800" dist="38100" dir="5400000" algn="t" rotWithShape="0">
                      <a:prstClr val="black">
                        <a:alpha val="40000"/>
                      </a:prstClr>
                    </a:outerShdw>
                  </a:effectLst>
                </a:rPr>
                <a:t>primary</a:t>
              </a:r>
              <a:endParaRPr lang="nl-NL" dirty="0">
                <a:solidFill>
                  <a:srgbClr val="FBFBFB"/>
                </a:solidFill>
                <a:effectLst>
                  <a:outerShdw blurRad="50800" dist="38100" dir="5400000" algn="t" rotWithShape="0">
                    <a:prstClr val="black">
                      <a:alpha val="40000"/>
                    </a:prstClr>
                  </a:outerShdw>
                </a:effectLst>
              </a:endParaRPr>
            </a:p>
          </p:txBody>
        </p:sp>
        <p:sp>
          <p:nvSpPr>
            <p:cNvPr id="6" name="Afgeronde rechthoek 5"/>
            <p:cNvSpPr/>
            <p:nvPr/>
          </p:nvSpPr>
          <p:spPr>
            <a:xfrm>
              <a:off x="5996940" y="3032760"/>
              <a:ext cx="1676400" cy="41910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FBFBFB"/>
                  </a:solidFill>
                  <a:effectLst>
                    <a:outerShdw blurRad="50800" dist="38100" dir="5400000" algn="t" rotWithShape="0">
                      <a:prstClr val="black">
                        <a:alpha val="40000"/>
                      </a:prstClr>
                    </a:outerShdw>
                  </a:effectLst>
                </a:rPr>
                <a:t>Button </a:t>
              </a:r>
              <a:r>
                <a:rPr lang="nl-NL" dirty="0" err="1" smtClean="0">
                  <a:solidFill>
                    <a:srgbClr val="FBFBFB"/>
                  </a:solidFill>
                  <a:effectLst>
                    <a:outerShdw blurRad="50800" dist="38100" dir="5400000" algn="t" rotWithShape="0">
                      <a:prstClr val="black">
                        <a:alpha val="40000"/>
                      </a:prstClr>
                    </a:outerShdw>
                  </a:effectLst>
                </a:rPr>
                <a:t>success</a:t>
              </a:r>
              <a:endParaRPr lang="nl-NL" dirty="0">
                <a:solidFill>
                  <a:srgbClr val="FBFBFB"/>
                </a:solidFill>
                <a:effectLst>
                  <a:outerShdw blurRad="50800" dist="38100" dir="5400000" algn="t" rotWithShape="0">
                    <a:prstClr val="black">
                      <a:alpha val="40000"/>
                    </a:prstClr>
                  </a:outerShdw>
                </a:effectLst>
              </a:endParaRPr>
            </a:p>
          </p:txBody>
        </p:sp>
        <p:sp>
          <p:nvSpPr>
            <p:cNvPr id="7" name="Afgeronde rechthoek 6"/>
            <p:cNvSpPr/>
            <p:nvPr/>
          </p:nvSpPr>
          <p:spPr>
            <a:xfrm>
              <a:off x="7833360" y="3032760"/>
              <a:ext cx="1676400" cy="419100"/>
            </a:xfrm>
            <a:prstGeom prst="roundRect">
              <a:avLst/>
            </a:prstGeom>
            <a:solidFill>
              <a:srgbClr val="9C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FBFBFB"/>
                  </a:solidFill>
                  <a:effectLst>
                    <a:outerShdw blurRad="50800" dist="38100" dir="5400000" algn="t" rotWithShape="0">
                      <a:prstClr val="black">
                        <a:alpha val="40000"/>
                      </a:prstClr>
                    </a:outerShdw>
                  </a:effectLst>
                </a:rPr>
                <a:t>Button info</a:t>
              </a:r>
              <a:endParaRPr lang="nl-NL" dirty="0">
                <a:solidFill>
                  <a:srgbClr val="FBFBFB"/>
                </a:solidFill>
                <a:effectLst>
                  <a:outerShdw blurRad="50800" dist="38100" dir="5400000" algn="t" rotWithShape="0">
                    <a:prstClr val="black">
                      <a:alpha val="40000"/>
                    </a:prstClr>
                  </a:outerShdw>
                </a:effectLst>
              </a:endParaRPr>
            </a:p>
          </p:txBody>
        </p:sp>
      </p:grpSp>
      <p:sp>
        <p:nvSpPr>
          <p:cNvPr id="9" name="Titel 8"/>
          <p:cNvSpPr>
            <a:spLocks noGrp="1"/>
          </p:cNvSpPr>
          <p:nvPr>
            <p:ph type="title"/>
          </p:nvPr>
        </p:nvSpPr>
        <p:spPr/>
        <p:txBody>
          <a:bodyPr/>
          <a:lstStyle/>
          <a:p>
            <a:r>
              <a:rPr lang="nl-NL" dirty="0" smtClean="0"/>
              <a:t>BUTTONS</a:t>
            </a:r>
            <a:endParaRPr lang="nl-NL" dirty="0"/>
          </a:p>
        </p:txBody>
      </p:sp>
    </p:spTree>
    <p:extLst>
      <p:ext uri="{BB962C8B-B14F-4D97-AF65-F5344CB8AC3E}">
        <p14:creationId xmlns:p14="http://schemas.microsoft.com/office/powerpoint/2010/main" val="3874356968"/>
      </p:ext>
    </p:extLst>
  </p:cSld>
  <p:clrMapOvr>
    <a:masterClrMapping/>
  </p:clrMapOvr>
  <p:transition spd="slow">
    <p:push/>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BUTTONS</a:t>
            </a:r>
            <a:endParaRPr lang="nl-NL" dirty="0"/>
          </a:p>
        </p:txBody>
      </p:sp>
      <p:sp>
        <p:nvSpPr>
          <p:cNvPr id="8" name="Tijdelijke aanduiding voor tekst 7"/>
          <p:cNvSpPr>
            <a:spLocks noGrp="1"/>
          </p:cNvSpPr>
          <p:nvPr>
            <p:ph type="body" sz="quarter" idx="10"/>
          </p:nvPr>
        </p:nvSpPr>
        <p:spPr/>
        <p:txBody>
          <a:bodyPr>
            <a:normAutofit/>
          </a:bodyPr>
          <a:lstStyle/>
          <a:p>
            <a:r>
              <a:rPr lang="en-US" sz="1600" dirty="0">
                <a:solidFill>
                  <a:srgbClr val="75715E"/>
                </a:solidFill>
              </a:rPr>
              <a:t>&lt;!– </a:t>
            </a:r>
            <a:r>
              <a:rPr lang="en-US" sz="1600" dirty="0" err="1" smtClean="0">
                <a:solidFill>
                  <a:srgbClr val="75715E"/>
                </a:solidFill>
              </a:rPr>
              <a:t>Oranje</a:t>
            </a:r>
            <a:r>
              <a:rPr lang="en-US" sz="1600" dirty="0" smtClean="0">
                <a:solidFill>
                  <a:srgbClr val="75715E"/>
                </a:solidFill>
              </a:rPr>
              <a:t> button </a:t>
            </a:r>
            <a:r>
              <a:rPr lang="en-US" sz="1600" dirty="0" err="1" smtClean="0">
                <a:solidFill>
                  <a:srgbClr val="75715E"/>
                </a:solidFill>
              </a:rPr>
              <a:t>voor</a:t>
            </a:r>
            <a:r>
              <a:rPr lang="en-US" sz="1600" dirty="0" smtClean="0">
                <a:solidFill>
                  <a:srgbClr val="75715E"/>
                </a:solidFill>
              </a:rPr>
              <a:t> </a:t>
            </a:r>
            <a:r>
              <a:rPr lang="en-US" sz="1600" dirty="0" err="1" smtClean="0">
                <a:solidFill>
                  <a:srgbClr val="75715E"/>
                </a:solidFill>
              </a:rPr>
              <a:t>waarschuwingen</a:t>
            </a:r>
            <a:r>
              <a:rPr lang="en-US" sz="1600" dirty="0" smtClean="0">
                <a:solidFill>
                  <a:srgbClr val="75715E"/>
                </a:solidFill>
              </a:rPr>
              <a:t> --&gt;</a:t>
            </a:r>
            <a:endParaRPr lang="en-US" sz="1600" dirty="0" smtClean="0">
              <a:solidFill>
                <a:srgbClr val="F92672"/>
              </a:solidFill>
            </a:endParaRPr>
          </a:p>
          <a:p>
            <a:r>
              <a:rPr lang="en-US" sz="1600" dirty="0" smtClean="0">
                <a:solidFill>
                  <a:srgbClr val="F92672"/>
                </a:solidFill>
              </a:rPr>
              <a:t>&lt;</a:t>
            </a:r>
            <a:r>
              <a:rPr lang="en-US" sz="1600" dirty="0">
                <a:solidFill>
                  <a:srgbClr val="F92672"/>
                </a:solidFill>
              </a:rPr>
              <a:t>button</a:t>
            </a:r>
            <a:r>
              <a:rPr lang="en-US" sz="1600" dirty="0">
                <a:solidFill>
                  <a:srgbClr val="F8F8F2"/>
                </a:solidFill>
              </a:rPr>
              <a:t> </a:t>
            </a:r>
            <a:r>
              <a:rPr lang="en-US" sz="1600" dirty="0">
                <a:solidFill>
                  <a:srgbClr val="A6E22E"/>
                </a:solidFill>
              </a:rPr>
              <a:t>type=</a:t>
            </a:r>
            <a:r>
              <a:rPr lang="en-US" sz="1600" dirty="0">
                <a:solidFill>
                  <a:srgbClr val="E6DB74"/>
                </a:solidFill>
              </a:rPr>
              <a:t>"button"</a:t>
            </a:r>
            <a:r>
              <a:rPr lang="en-US" sz="1600" dirty="0">
                <a:solidFill>
                  <a:srgbClr val="F8F8F2"/>
                </a:solidFill>
              </a:rPr>
              <a:t> </a:t>
            </a:r>
            <a:r>
              <a:rPr lang="en-US" sz="1600" dirty="0">
                <a:solidFill>
                  <a:srgbClr val="A6E22E"/>
                </a:solidFill>
              </a:rPr>
              <a:t>class=</a:t>
            </a:r>
            <a:r>
              <a:rPr lang="en-US" sz="1600" dirty="0">
                <a:solidFill>
                  <a:srgbClr val="E6DB74"/>
                </a:solidFill>
              </a:rPr>
              <a:t>"</a:t>
            </a:r>
            <a:r>
              <a:rPr lang="en-US" sz="1600" dirty="0" err="1">
                <a:solidFill>
                  <a:srgbClr val="E6DB74"/>
                </a:solidFill>
              </a:rPr>
              <a:t>btn</a:t>
            </a:r>
            <a:r>
              <a:rPr lang="en-US" sz="1600" dirty="0">
                <a:solidFill>
                  <a:srgbClr val="E6DB74"/>
                </a:solidFill>
              </a:rPr>
              <a:t> </a:t>
            </a:r>
            <a:r>
              <a:rPr lang="en-US" sz="1600" dirty="0" err="1">
                <a:solidFill>
                  <a:srgbClr val="E6DB74"/>
                </a:solidFill>
              </a:rPr>
              <a:t>btn</a:t>
            </a:r>
            <a:r>
              <a:rPr lang="en-US" sz="1600" dirty="0">
                <a:solidFill>
                  <a:srgbClr val="E6DB74"/>
                </a:solidFill>
              </a:rPr>
              <a:t>-warning</a:t>
            </a:r>
            <a:r>
              <a:rPr lang="en-US" sz="1600" dirty="0" smtClean="0">
                <a:solidFill>
                  <a:srgbClr val="E6DB74"/>
                </a:solidFill>
              </a:rPr>
              <a:t>"</a:t>
            </a:r>
            <a:r>
              <a:rPr lang="en-US" sz="1600" dirty="0" smtClean="0">
                <a:solidFill>
                  <a:srgbClr val="F92672"/>
                </a:solidFill>
              </a:rPr>
              <a:t>&gt;</a:t>
            </a:r>
            <a:r>
              <a:rPr lang="en-US" sz="1600" dirty="0" smtClean="0">
                <a:solidFill>
                  <a:srgbClr val="F8F8F2"/>
                </a:solidFill>
              </a:rPr>
              <a:t>Button warning</a:t>
            </a:r>
            <a:r>
              <a:rPr lang="en-US" sz="1600" dirty="0">
                <a:solidFill>
                  <a:srgbClr val="F92672"/>
                </a:solidFill>
              </a:rPr>
              <a:t>&lt;/button</a:t>
            </a:r>
            <a:r>
              <a:rPr lang="en-US" sz="1600" dirty="0" smtClean="0">
                <a:solidFill>
                  <a:srgbClr val="F92672"/>
                </a:solidFill>
              </a:rPr>
              <a:t>&gt;</a:t>
            </a:r>
          </a:p>
          <a:p>
            <a:r>
              <a:rPr lang="en-US" sz="1600" dirty="0">
                <a:solidFill>
                  <a:srgbClr val="75715E"/>
                </a:solidFill>
              </a:rPr>
              <a:t>&lt;!– </a:t>
            </a:r>
            <a:r>
              <a:rPr lang="en-US" sz="1600" dirty="0" smtClean="0">
                <a:solidFill>
                  <a:srgbClr val="75715E"/>
                </a:solidFill>
              </a:rPr>
              <a:t>Rode button </a:t>
            </a:r>
            <a:r>
              <a:rPr lang="en-US" sz="1600" dirty="0" err="1" smtClean="0">
                <a:solidFill>
                  <a:srgbClr val="75715E"/>
                </a:solidFill>
              </a:rPr>
              <a:t>voor</a:t>
            </a:r>
            <a:r>
              <a:rPr lang="en-US" sz="1600" dirty="0" smtClean="0">
                <a:solidFill>
                  <a:srgbClr val="75715E"/>
                </a:solidFill>
              </a:rPr>
              <a:t> </a:t>
            </a:r>
            <a:r>
              <a:rPr lang="en-US" sz="1600" dirty="0" err="1" smtClean="0">
                <a:solidFill>
                  <a:srgbClr val="75715E"/>
                </a:solidFill>
              </a:rPr>
              <a:t>bijv</a:t>
            </a:r>
            <a:r>
              <a:rPr lang="en-US" sz="1600" dirty="0" smtClean="0">
                <a:solidFill>
                  <a:srgbClr val="75715E"/>
                </a:solidFill>
              </a:rPr>
              <a:t>. </a:t>
            </a:r>
            <a:r>
              <a:rPr lang="en-US" sz="1600" dirty="0" err="1" smtClean="0">
                <a:solidFill>
                  <a:srgbClr val="75715E"/>
                </a:solidFill>
              </a:rPr>
              <a:t>verwijderen</a:t>
            </a:r>
            <a:r>
              <a:rPr lang="en-US" sz="1600" dirty="0" smtClean="0">
                <a:solidFill>
                  <a:srgbClr val="75715E"/>
                </a:solidFill>
              </a:rPr>
              <a:t>--&gt;</a:t>
            </a:r>
            <a:endParaRPr lang="en-US" sz="1600" dirty="0">
              <a:solidFill>
                <a:srgbClr val="F92672"/>
              </a:solidFill>
            </a:endParaRPr>
          </a:p>
          <a:p>
            <a:r>
              <a:rPr lang="en-US" sz="1600" dirty="0">
                <a:solidFill>
                  <a:srgbClr val="F92672"/>
                </a:solidFill>
              </a:rPr>
              <a:t>&lt;button</a:t>
            </a:r>
            <a:r>
              <a:rPr lang="en-US" sz="1600" dirty="0">
                <a:solidFill>
                  <a:srgbClr val="F8F8F2"/>
                </a:solidFill>
              </a:rPr>
              <a:t> </a:t>
            </a:r>
            <a:r>
              <a:rPr lang="en-US" sz="1600" dirty="0">
                <a:solidFill>
                  <a:srgbClr val="A6E22E"/>
                </a:solidFill>
              </a:rPr>
              <a:t>type=</a:t>
            </a:r>
            <a:r>
              <a:rPr lang="en-US" sz="1600" dirty="0">
                <a:solidFill>
                  <a:srgbClr val="E6DB74"/>
                </a:solidFill>
              </a:rPr>
              <a:t>"button"</a:t>
            </a:r>
            <a:r>
              <a:rPr lang="en-US" sz="1600" dirty="0">
                <a:solidFill>
                  <a:srgbClr val="F8F8F2"/>
                </a:solidFill>
              </a:rPr>
              <a:t> </a:t>
            </a:r>
            <a:r>
              <a:rPr lang="en-US" sz="1600" dirty="0">
                <a:solidFill>
                  <a:srgbClr val="A6E22E"/>
                </a:solidFill>
              </a:rPr>
              <a:t>class=</a:t>
            </a:r>
            <a:r>
              <a:rPr lang="en-US" sz="1600" dirty="0">
                <a:solidFill>
                  <a:srgbClr val="E6DB74"/>
                </a:solidFill>
              </a:rPr>
              <a:t>"</a:t>
            </a:r>
            <a:r>
              <a:rPr lang="en-US" sz="1600" dirty="0" err="1">
                <a:solidFill>
                  <a:srgbClr val="E6DB74"/>
                </a:solidFill>
              </a:rPr>
              <a:t>btn</a:t>
            </a:r>
            <a:r>
              <a:rPr lang="en-US" sz="1600" dirty="0">
                <a:solidFill>
                  <a:srgbClr val="E6DB74"/>
                </a:solidFill>
              </a:rPr>
              <a:t> </a:t>
            </a:r>
            <a:r>
              <a:rPr lang="en-US" sz="1600" dirty="0" err="1">
                <a:solidFill>
                  <a:srgbClr val="E6DB74"/>
                </a:solidFill>
              </a:rPr>
              <a:t>btn</a:t>
            </a:r>
            <a:r>
              <a:rPr lang="en-US" sz="1600" dirty="0">
                <a:solidFill>
                  <a:srgbClr val="E6DB74"/>
                </a:solidFill>
              </a:rPr>
              <a:t>-danger</a:t>
            </a:r>
            <a:r>
              <a:rPr lang="en-US" sz="1600" dirty="0" smtClean="0">
                <a:solidFill>
                  <a:srgbClr val="E6DB74"/>
                </a:solidFill>
              </a:rPr>
              <a:t>"</a:t>
            </a:r>
            <a:r>
              <a:rPr lang="en-US" sz="1600" dirty="0" smtClean="0">
                <a:solidFill>
                  <a:srgbClr val="F92672"/>
                </a:solidFill>
              </a:rPr>
              <a:t>&gt;</a:t>
            </a:r>
            <a:r>
              <a:rPr lang="en-US" sz="1600" dirty="0" smtClean="0">
                <a:solidFill>
                  <a:srgbClr val="F8F8F2"/>
                </a:solidFill>
              </a:rPr>
              <a:t>Button danger</a:t>
            </a:r>
            <a:r>
              <a:rPr lang="en-US" sz="1600" dirty="0">
                <a:solidFill>
                  <a:srgbClr val="F92672"/>
                </a:solidFill>
              </a:rPr>
              <a:t>&lt;/button</a:t>
            </a:r>
            <a:r>
              <a:rPr lang="en-US" sz="1600" dirty="0" smtClean="0">
                <a:solidFill>
                  <a:srgbClr val="F92672"/>
                </a:solidFill>
              </a:rPr>
              <a:t>&gt;</a:t>
            </a:r>
          </a:p>
          <a:p>
            <a:r>
              <a:rPr lang="en-US" sz="1600" dirty="0">
                <a:solidFill>
                  <a:srgbClr val="75715E"/>
                </a:solidFill>
              </a:rPr>
              <a:t>&lt;!– </a:t>
            </a:r>
            <a:r>
              <a:rPr lang="en-US" sz="1600" dirty="0" smtClean="0">
                <a:solidFill>
                  <a:srgbClr val="75715E"/>
                </a:solidFill>
              </a:rPr>
              <a:t>Button </a:t>
            </a:r>
            <a:r>
              <a:rPr lang="en-US" sz="1600" dirty="0" err="1" smtClean="0">
                <a:solidFill>
                  <a:srgbClr val="75715E"/>
                </a:solidFill>
              </a:rPr>
              <a:t>als</a:t>
            </a:r>
            <a:r>
              <a:rPr lang="en-US" sz="1600" dirty="0" smtClean="0">
                <a:solidFill>
                  <a:srgbClr val="75715E"/>
                </a:solidFill>
              </a:rPr>
              <a:t> link </a:t>
            </a:r>
            <a:r>
              <a:rPr lang="en-US" sz="1600" dirty="0" err="1" smtClean="0">
                <a:solidFill>
                  <a:srgbClr val="75715E"/>
                </a:solidFill>
              </a:rPr>
              <a:t>voor</a:t>
            </a:r>
            <a:r>
              <a:rPr lang="en-US" sz="1600" dirty="0" smtClean="0">
                <a:solidFill>
                  <a:srgbClr val="75715E"/>
                </a:solidFill>
              </a:rPr>
              <a:t> </a:t>
            </a:r>
            <a:r>
              <a:rPr lang="en-US" sz="1600" dirty="0" err="1" smtClean="0">
                <a:solidFill>
                  <a:srgbClr val="75715E"/>
                </a:solidFill>
              </a:rPr>
              <a:t>bijv</a:t>
            </a:r>
            <a:r>
              <a:rPr lang="en-US" sz="1600" dirty="0" smtClean="0">
                <a:solidFill>
                  <a:srgbClr val="75715E"/>
                </a:solidFill>
              </a:rPr>
              <a:t>. </a:t>
            </a:r>
            <a:r>
              <a:rPr lang="en-US" sz="1600" dirty="0" err="1" smtClean="0">
                <a:solidFill>
                  <a:srgbClr val="75715E"/>
                </a:solidFill>
              </a:rPr>
              <a:t>annuleren</a:t>
            </a:r>
            <a:r>
              <a:rPr lang="en-US" sz="1600" dirty="0" smtClean="0">
                <a:solidFill>
                  <a:srgbClr val="75715E"/>
                </a:solidFill>
              </a:rPr>
              <a:t> --&gt;</a:t>
            </a:r>
            <a:endParaRPr lang="en-US" sz="1600" dirty="0">
              <a:solidFill>
                <a:srgbClr val="F92672"/>
              </a:solidFill>
            </a:endParaRPr>
          </a:p>
          <a:p>
            <a:r>
              <a:rPr lang="en-US" sz="1600" dirty="0">
                <a:solidFill>
                  <a:srgbClr val="F92672"/>
                </a:solidFill>
              </a:rPr>
              <a:t>&lt;button</a:t>
            </a:r>
            <a:r>
              <a:rPr lang="en-US" sz="1600" dirty="0">
                <a:solidFill>
                  <a:srgbClr val="F8F8F2"/>
                </a:solidFill>
              </a:rPr>
              <a:t> </a:t>
            </a:r>
            <a:r>
              <a:rPr lang="en-US" sz="1600" dirty="0">
                <a:solidFill>
                  <a:srgbClr val="A6E22E"/>
                </a:solidFill>
              </a:rPr>
              <a:t>type=</a:t>
            </a:r>
            <a:r>
              <a:rPr lang="en-US" sz="1600" dirty="0">
                <a:solidFill>
                  <a:srgbClr val="E6DB74"/>
                </a:solidFill>
              </a:rPr>
              <a:t>"button"</a:t>
            </a:r>
            <a:r>
              <a:rPr lang="en-US" sz="1600" dirty="0">
                <a:solidFill>
                  <a:srgbClr val="F8F8F2"/>
                </a:solidFill>
              </a:rPr>
              <a:t> </a:t>
            </a:r>
            <a:r>
              <a:rPr lang="en-US" sz="1600" dirty="0">
                <a:solidFill>
                  <a:srgbClr val="A6E22E"/>
                </a:solidFill>
              </a:rPr>
              <a:t>class=</a:t>
            </a:r>
            <a:r>
              <a:rPr lang="en-US" sz="1600" dirty="0">
                <a:solidFill>
                  <a:srgbClr val="E6DB74"/>
                </a:solidFill>
              </a:rPr>
              <a:t>"</a:t>
            </a:r>
            <a:r>
              <a:rPr lang="en-US" sz="1600" dirty="0" err="1">
                <a:solidFill>
                  <a:srgbClr val="E6DB74"/>
                </a:solidFill>
              </a:rPr>
              <a:t>btn</a:t>
            </a:r>
            <a:r>
              <a:rPr lang="en-US" sz="1600" dirty="0">
                <a:solidFill>
                  <a:srgbClr val="E6DB74"/>
                </a:solidFill>
              </a:rPr>
              <a:t> </a:t>
            </a:r>
            <a:r>
              <a:rPr lang="en-US" sz="1600" dirty="0" err="1">
                <a:solidFill>
                  <a:srgbClr val="E6DB74"/>
                </a:solidFill>
              </a:rPr>
              <a:t>btn</a:t>
            </a:r>
            <a:r>
              <a:rPr lang="en-US" sz="1600" dirty="0">
                <a:solidFill>
                  <a:srgbClr val="E6DB74"/>
                </a:solidFill>
              </a:rPr>
              <a:t>-link</a:t>
            </a:r>
            <a:r>
              <a:rPr lang="en-US" sz="1600" dirty="0" smtClean="0">
                <a:solidFill>
                  <a:srgbClr val="E6DB74"/>
                </a:solidFill>
              </a:rPr>
              <a:t>"</a:t>
            </a:r>
            <a:r>
              <a:rPr lang="en-US" sz="1600" dirty="0" smtClean="0">
                <a:solidFill>
                  <a:srgbClr val="F92672"/>
                </a:solidFill>
              </a:rPr>
              <a:t>&gt;</a:t>
            </a:r>
            <a:r>
              <a:rPr lang="en-US" sz="1600" dirty="0" smtClean="0">
                <a:solidFill>
                  <a:srgbClr val="F8F8F2"/>
                </a:solidFill>
              </a:rPr>
              <a:t>Button link</a:t>
            </a:r>
            <a:r>
              <a:rPr lang="en-US" sz="1600" dirty="0">
                <a:solidFill>
                  <a:srgbClr val="F92672"/>
                </a:solidFill>
              </a:rPr>
              <a:t>&lt;/button</a:t>
            </a:r>
            <a:r>
              <a:rPr lang="en-US" sz="1600" dirty="0" smtClean="0">
                <a:solidFill>
                  <a:srgbClr val="F92672"/>
                </a:solidFill>
              </a:rPr>
              <a:t>&gt;</a:t>
            </a:r>
            <a:endParaRPr lang="en-US" sz="1600" dirty="0">
              <a:solidFill>
                <a:srgbClr val="F8F8F2"/>
              </a:solidFill>
            </a:endParaRPr>
          </a:p>
        </p:txBody>
      </p:sp>
    </p:spTree>
    <p:extLst>
      <p:ext uri="{BB962C8B-B14F-4D97-AF65-F5344CB8AC3E}">
        <p14:creationId xmlns:p14="http://schemas.microsoft.com/office/powerpoint/2010/main" val="4234771650"/>
      </p:ext>
    </p:extLst>
  </p:cSld>
  <p:clrMapOvr>
    <a:masterClrMapping/>
  </p:clrMapOvr>
  <p:transition spd="slow">
    <p:push/>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ep 7"/>
          <p:cNvGrpSpPr/>
          <p:nvPr/>
        </p:nvGrpSpPr>
        <p:grpSpPr>
          <a:xfrm>
            <a:off x="3602665" y="3219450"/>
            <a:ext cx="4986670" cy="419100"/>
            <a:chOff x="4120293" y="3032760"/>
            <a:chExt cx="4986670" cy="419100"/>
          </a:xfrm>
        </p:grpSpPr>
        <p:sp>
          <p:nvSpPr>
            <p:cNvPr id="5" name="Afgeronde rechthoek 4"/>
            <p:cNvSpPr/>
            <p:nvPr/>
          </p:nvSpPr>
          <p:spPr>
            <a:xfrm>
              <a:off x="4120293" y="3032760"/>
              <a:ext cx="1716627" cy="419100"/>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FBFBFB"/>
                  </a:solidFill>
                  <a:effectLst>
                    <a:outerShdw blurRad="50800" dist="38100" dir="5400000" algn="t" rotWithShape="0">
                      <a:prstClr val="black">
                        <a:alpha val="40000"/>
                      </a:prstClr>
                    </a:outerShdw>
                  </a:effectLst>
                </a:rPr>
                <a:t>Button </a:t>
              </a:r>
              <a:r>
                <a:rPr lang="nl-NL" dirty="0" err="1" smtClean="0">
                  <a:solidFill>
                    <a:srgbClr val="FBFBFB"/>
                  </a:solidFill>
                  <a:effectLst>
                    <a:outerShdw blurRad="50800" dist="38100" dir="5400000" algn="t" rotWithShape="0">
                      <a:prstClr val="black">
                        <a:alpha val="40000"/>
                      </a:prstClr>
                    </a:outerShdw>
                  </a:effectLst>
                </a:rPr>
                <a:t>warning</a:t>
              </a:r>
              <a:endParaRPr lang="nl-NL" dirty="0">
                <a:solidFill>
                  <a:srgbClr val="FBFBFB"/>
                </a:solidFill>
                <a:effectLst>
                  <a:outerShdw blurRad="50800" dist="38100" dir="5400000" algn="t" rotWithShape="0">
                    <a:prstClr val="black">
                      <a:alpha val="40000"/>
                    </a:prstClr>
                  </a:outerShdw>
                </a:effectLst>
              </a:endParaRPr>
            </a:p>
          </p:txBody>
        </p:sp>
        <p:sp>
          <p:nvSpPr>
            <p:cNvPr id="6" name="Afgeronde rechthoek 5"/>
            <p:cNvSpPr/>
            <p:nvPr/>
          </p:nvSpPr>
          <p:spPr>
            <a:xfrm>
              <a:off x="5996940" y="3032760"/>
              <a:ext cx="1632098" cy="41910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FBFBFB"/>
                  </a:solidFill>
                  <a:effectLst>
                    <a:outerShdw blurRad="50800" dist="38100" dir="5400000" algn="t" rotWithShape="0">
                      <a:prstClr val="black">
                        <a:alpha val="40000"/>
                      </a:prstClr>
                    </a:outerShdw>
                  </a:effectLst>
                </a:rPr>
                <a:t>Button </a:t>
              </a:r>
              <a:r>
                <a:rPr lang="nl-NL" dirty="0" err="1" smtClean="0">
                  <a:solidFill>
                    <a:srgbClr val="FBFBFB"/>
                  </a:solidFill>
                  <a:effectLst>
                    <a:outerShdw blurRad="50800" dist="38100" dir="5400000" algn="t" rotWithShape="0">
                      <a:prstClr val="black">
                        <a:alpha val="40000"/>
                      </a:prstClr>
                    </a:outerShdw>
                  </a:effectLst>
                </a:rPr>
                <a:t>danger</a:t>
              </a:r>
              <a:endParaRPr lang="nl-NL" dirty="0">
                <a:solidFill>
                  <a:srgbClr val="FBFBFB"/>
                </a:solidFill>
                <a:effectLst>
                  <a:outerShdw blurRad="50800" dist="38100" dir="5400000" algn="t" rotWithShape="0">
                    <a:prstClr val="black">
                      <a:alpha val="40000"/>
                    </a:prstClr>
                  </a:outerShdw>
                </a:effectLst>
              </a:endParaRPr>
            </a:p>
          </p:txBody>
        </p:sp>
        <p:sp>
          <p:nvSpPr>
            <p:cNvPr id="7" name="Afgeronde rechthoek 6"/>
            <p:cNvSpPr/>
            <p:nvPr/>
          </p:nvSpPr>
          <p:spPr>
            <a:xfrm>
              <a:off x="7833360" y="3032760"/>
              <a:ext cx="1273603" cy="4191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u="sng" dirty="0" smtClean="0">
                  <a:solidFill>
                    <a:srgbClr val="3A8EC4"/>
                  </a:solidFill>
                </a:rPr>
                <a:t>Button link</a:t>
              </a:r>
              <a:endParaRPr lang="nl-NL" u="sng" dirty="0">
                <a:solidFill>
                  <a:srgbClr val="3A8EC4"/>
                </a:solidFill>
              </a:endParaRPr>
            </a:p>
          </p:txBody>
        </p:sp>
      </p:grpSp>
      <p:sp>
        <p:nvSpPr>
          <p:cNvPr id="9" name="Titel 8"/>
          <p:cNvSpPr>
            <a:spLocks noGrp="1"/>
          </p:cNvSpPr>
          <p:nvPr>
            <p:ph type="title"/>
          </p:nvPr>
        </p:nvSpPr>
        <p:spPr/>
        <p:txBody>
          <a:bodyPr/>
          <a:lstStyle/>
          <a:p>
            <a:r>
              <a:rPr lang="nl-NL" dirty="0" smtClean="0"/>
              <a:t>BUTTONS</a:t>
            </a:r>
            <a:endParaRPr lang="nl-NL" dirty="0"/>
          </a:p>
        </p:txBody>
      </p:sp>
    </p:spTree>
    <p:extLst>
      <p:ext uri="{BB962C8B-B14F-4D97-AF65-F5344CB8AC3E}">
        <p14:creationId xmlns:p14="http://schemas.microsoft.com/office/powerpoint/2010/main" val="4084025885"/>
      </p:ext>
    </p:extLst>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normAutofit fontScale="90000"/>
          </a:bodyPr>
          <a:lstStyle/>
          <a:p>
            <a:r>
              <a:rPr lang="nl-NL" dirty="0" smtClean="0"/>
              <a:t>BLOK 1 : INTRODUCTIE RESPONSIVE DESIGN &amp; HET GRID CONCEPT</a:t>
            </a:r>
            <a:endParaRPr lang="nl-NL" dirty="0"/>
          </a:p>
        </p:txBody>
      </p:sp>
    </p:spTree>
    <p:extLst>
      <p:ext uri="{BB962C8B-B14F-4D97-AF65-F5344CB8AC3E}">
        <p14:creationId xmlns:p14="http://schemas.microsoft.com/office/powerpoint/2010/main" val="913116206"/>
      </p:ext>
    </p:extLst>
  </p:cSld>
  <p:clrMapOvr>
    <a:masterClrMapping/>
  </p:clrMapOvr>
  <p:transition spd="slow">
    <p:push/>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BUTTON VOLLEDIGE BREEDTE</a:t>
            </a:r>
            <a:endParaRPr lang="nl-NL" dirty="0"/>
          </a:p>
        </p:txBody>
      </p:sp>
      <p:sp>
        <p:nvSpPr>
          <p:cNvPr id="8" name="Tijdelijke aanduiding voor tekst 7"/>
          <p:cNvSpPr>
            <a:spLocks noGrp="1"/>
          </p:cNvSpPr>
          <p:nvPr>
            <p:ph type="body" sz="quarter" idx="10"/>
          </p:nvPr>
        </p:nvSpPr>
        <p:spPr/>
        <p:txBody>
          <a:bodyPr>
            <a:normAutofit/>
          </a:bodyPr>
          <a:lstStyle/>
          <a:p>
            <a:r>
              <a:rPr lang="en-US" sz="1600" dirty="0">
                <a:solidFill>
                  <a:srgbClr val="75715E"/>
                </a:solidFill>
              </a:rPr>
              <a:t>&lt;!– </a:t>
            </a:r>
            <a:r>
              <a:rPr lang="en-US" sz="1600" dirty="0" smtClean="0">
                <a:solidFill>
                  <a:srgbClr val="75715E"/>
                </a:solidFill>
              </a:rPr>
              <a:t>Button </a:t>
            </a:r>
            <a:r>
              <a:rPr lang="en-US" sz="1600" dirty="0" err="1" smtClean="0">
                <a:solidFill>
                  <a:srgbClr val="75715E"/>
                </a:solidFill>
              </a:rPr>
              <a:t>volledige</a:t>
            </a:r>
            <a:r>
              <a:rPr lang="en-US" sz="1600" dirty="0" smtClean="0">
                <a:solidFill>
                  <a:srgbClr val="75715E"/>
                </a:solidFill>
              </a:rPr>
              <a:t> </a:t>
            </a:r>
            <a:r>
              <a:rPr lang="en-US" sz="1600" dirty="0" err="1" smtClean="0">
                <a:solidFill>
                  <a:srgbClr val="75715E"/>
                </a:solidFill>
              </a:rPr>
              <a:t>breedte</a:t>
            </a:r>
            <a:r>
              <a:rPr lang="en-US" sz="1600" dirty="0" smtClean="0">
                <a:solidFill>
                  <a:srgbClr val="75715E"/>
                </a:solidFill>
              </a:rPr>
              <a:t> parent element--&gt;</a:t>
            </a:r>
            <a:endParaRPr lang="en-US" sz="1600" dirty="0" smtClean="0">
              <a:solidFill>
                <a:srgbClr val="F92672"/>
              </a:solidFill>
            </a:endParaRPr>
          </a:p>
          <a:p>
            <a:r>
              <a:rPr lang="en-US" sz="1600" dirty="0" smtClean="0">
                <a:solidFill>
                  <a:srgbClr val="F92672"/>
                </a:solidFill>
              </a:rPr>
              <a:t>&lt;</a:t>
            </a:r>
            <a:r>
              <a:rPr lang="en-US" sz="1600" dirty="0">
                <a:solidFill>
                  <a:srgbClr val="F92672"/>
                </a:solidFill>
              </a:rPr>
              <a:t>button</a:t>
            </a:r>
            <a:r>
              <a:rPr lang="en-US" sz="1600" dirty="0">
                <a:solidFill>
                  <a:srgbClr val="F8F8F2"/>
                </a:solidFill>
              </a:rPr>
              <a:t> </a:t>
            </a:r>
            <a:r>
              <a:rPr lang="en-US" sz="1600" dirty="0">
                <a:solidFill>
                  <a:srgbClr val="A6E22E"/>
                </a:solidFill>
              </a:rPr>
              <a:t>type=</a:t>
            </a:r>
            <a:r>
              <a:rPr lang="en-US" sz="1600" dirty="0">
                <a:solidFill>
                  <a:srgbClr val="E6DB74"/>
                </a:solidFill>
              </a:rPr>
              <a:t>"button"</a:t>
            </a:r>
            <a:r>
              <a:rPr lang="en-US" sz="1600" dirty="0">
                <a:solidFill>
                  <a:srgbClr val="F8F8F2"/>
                </a:solidFill>
              </a:rPr>
              <a:t> </a:t>
            </a:r>
            <a:r>
              <a:rPr lang="en-US" sz="1600" dirty="0">
                <a:solidFill>
                  <a:srgbClr val="A6E22E"/>
                </a:solidFill>
              </a:rPr>
              <a:t>class=</a:t>
            </a:r>
            <a:r>
              <a:rPr lang="en-US" sz="1600" dirty="0">
                <a:solidFill>
                  <a:srgbClr val="E6DB74"/>
                </a:solidFill>
              </a:rPr>
              <a:t>"</a:t>
            </a:r>
            <a:r>
              <a:rPr lang="en-US" sz="1600" dirty="0" err="1" smtClean="0">
                <a:solidFill>
                  <a:srgbClr val="E6DB74"/>
                </a:solidFill>
              </a:rPr>
              <a:t>btn</a:t>
            </a:r>
            <a:r>
              <a:rPr lang="en-US" sz="1600" dirty="0" smtClean="0">
                <a:solidFill>
                  <a:srgbClr val="E6DB74"/>
                </a:solidFill>
              </a:rPr>
              <a:t> </a:t>
            </a:r>
            <a:r>
              <a:rPr lang="en-US" sz="1600" dirty="0" err="1" smtClean="0">
                <a:solidFill>
                  <a:srgbClr val="E6DB74"/>
                </a:solidFill>
              </a:rPr>
              <a:t>btn</a:t>
            </a:r>
            <a:r>
              <a:rPr lang="en-US" sz="1600" dirty="0" smtClean="0">
                <a:solidFill>
                  <a:srgbClr val="E6DB74"/>
                </a:solidFill>
              </a:rPr>
              <a:t>-primary </a:t>
            </a:r>
            <a:r>
              <a:rPr lang="en-US" sz="1600" dirty="0" err="1" smtClean="0">
                <a:solidFill>
                  <a:srgbClr val="E6DB74"/>
                </a:solidFill>
              </a:rPr>
              <a:t>btn</a:t>
            </a:r>
            <a:r>
              <a:rPr lang="en-US" sz="1600" dirty="0" smtClean="0">
                <a:solidFill>
                  <a:srgbClr val="E6DB74"/>
                </a:solidFill>
              </a:rPr>
              <a:t>-block"</a:t>
            </a:r>
            <a:r>
              <a:rPr lang="en-US" sz="1600" dirty="0" smtClean="0">
                <a:solidFill>
                  <a:srgbClr val="F92672"/>
                </a:solidFill>
              </a:rPr>
              <a:t>&gt;</a:t>
            </a:r>
            <a:r>
              <a:rPr lang="en-US" sz="1600" dirty="0" smtClean="0">
                <a:solidFill>
                  <a:srgbClr val="F8F8F2"/>
                </a:solidFill>
              </a:rPr>
              <a:t>Block button</a:t>
            </a:r>
            <a:r>
              <a:rPr lang="en-US" sz="1600" dirty="0" smtClean="0">
                <a:solidFill>
                  <a:srgbClr val="F92672"/>
                </a:solidFill>
              </a:rPr>
              <a:t>&lt;/</a:t>
            </a:r>
            <a:r>
              <a:rPr lang="en-US" sz="1600" dirty="0">
                <a:solidFill>
                  <a:srgbClr val="F92672"/>
                </a:solidFill>
              </a:rPr>
              <a:t>button</a:t>
            </a:r>
            <a:r>
              <a:rPr lang="en-US" sz="1600" dirty="0" smtClean="0">
                <a:solidFill>
                  <a:srgbClr val="F92672"/>
                </a:solidFill>
              </a:rPr>
              <a:t>&gt;</a:t>
            </a:r>
            <a:endParaRPr lang="en-US" sz="1600" dirty="0">
              <a:solidFill>
                <a:srgbClr val="F8F8F2"/>
              </a:solidFill>
            </a:endParaRPr>
          </a:p>
        </p:txBody>
      </p:sp>
    </p:spTree>
    <p:extLst>
      <p:ext uri="{BB962C8B-B14F-4D97-AF65-F5344CB8AC3E}">
        <p14:creationId xmlns:p14="http://schemas.microsoft.com/office/powerpoint/2010/main" val="1572366869"/>
      </p:ext>
    </p:extLst>
  </p:cSld>
  <p:clrMapOvr>
    <a:masterClrMapping/>
  </p:clrMapOvr>
  <p:transition spd="slow">
    <p:push/>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p:cNvSpPr>
            <a:spLocks noGrp="1"/>
          </p:cNvSpPr>
          <p:nvPr>
            <p:ph type="title"/>
          </p:nvPr>
        </p:nvSpPr>
        <p:spPr/>
        <p:txBody>
          <a:bodyPr/>
          <a:lstStyle/>
          <a:p>
            <a:r>
              <a:rPr lang="nl-NL" dirty="0"/>
              <a:t>BUTTON VOLLEDIGE BREEDTE</a:t>
            </a:r>
          </a:p>
        </p:txBody>
      </p:sp>
      <p:grpSp>
        <p:nvGrpSpPr>
          <p:cNvPr id="3" name="Groep 2"/>
          <p:cNvGrpSpPr/>
          <p:nvPr/>
        </p:nvGrpSpPr>
        <p:grpSpPr>
          <a:xfrm>
            <a:off x="1085849" y="3081338"/>
            <a:ext cx="10020300" cy="1046163"/>
            <a:chOff x="685799" y="2428875"/>
            <a:chExt cx="10020300" cy="1046163"/>
          </a:xfrm>
        </p:grpSpPr>
        <p:sp>
          <p:nvSpPr>
            <p:cNvPr id="2" name="Rechthoek 1"/>
            <p:cNvSpPr/>
            <p:nvPr/>
          </p:nvSpPr>
          <p:spPr>
            <a:xfrm>
              <a:off x="685799" y="2428876"/>
              <a:ext cx="3057525" cy="1046162"/>
            </a:xfrm>
            <a:prstGeom prst="rect">
              <a:avLst/>
            </a:prstGeom>
            <a:solidFill>
              <a:srgbClr val="9C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nl-NL" sz="3200" dirty="0" smtClean="0"/>
                <a:t>.col-lg-4</a:t>
              </a:r>
              <a:endParaRPr lang="nl-NL" sz="3200" dirty="0"/>
            </a:p>
          </p:txBody>
        </p:sp>
        <p:sp>
          <p:nvSpPr>
            <p:cNvPr id="10" name="Afgeronde rechthoek 9"/>
            <p:cNvSpPr/>
            <p:nvPr/>
          </p:nvSpPr>
          <p:spPr>
            <a:xfrm>
              <a:off x="685801" y="2428875"/>
              <a:ext cx="3057524" cy="419100"/>
            </a:xfrm>
            <a:prstGeom prst="roundRect">
              <a:avLst/>
            </a:prstGeom>
            <a:solidFill>
              <a:srgbClr val="3A8E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FBFBFB"/>
                  </a:solidFill>
                  <a:effectLst>
                    <a:outerShdw blurRad="50800" dist="38100" dir="5400000" algn="t" rotWithShape="0">
                      <a:prstClr val="black">
                        <a:alpha val="40000"/>
                      </a:prstClr>
                    </a:outerShdw>
                  </a:effectLst>
                </a:rPr>
                <a:t>Button </a:t>
              </a:r>
              <a:r>
                <a:rPr lang="nl-NL" dirty="0" err="1" smtClean="0">
                  <a:solidFill>
                    <a:srgbClr val="FBFBFB"/>
                  </a:solidFill>
                  <a:effectLst>
                    <a:outerShdw blurRad="50800" dist="38100" dir="5400000" algn="t" rotWithShape="0">
                      <a:prstClr val="black">
                        <a:alpha val="40000"/>
                      </a:prstClr>
                    </a:outerShdw>
                  </a:effectLst>
                </a:rPr>
                <a:t>primary</a:t>
              </a:r>
              <a:endParaRPr lang="nl-NL" dirty="0">
                <a:solidFill>
                  <a:srgbClr val="FBFBFB"/>
                </a:solidFill>
                <a:effectLst>
                  <a:outerShdw blurRad="50800" dist="38100" dir="5400000" algn="t" rotWithShape="0">
                    <a:prstClr val="black">
                      <a:alpha val="40000"/>
                    </a:prstClr>
                  </a:outerShdw>
                </a:effectLst>
              </a:endParaRPr>
            </a:p>
          </p:txBody>
        </p:sp>
        <p:sp>
          <p:nvSpPr>
            <p:cNvPr id="11" name="Rechthoek 10"/>
            <p:cNvSpPr/>
            <p:nvPr/>
          </p:nvSpPr>
          <p:spPr>
            <a:xfrm>
              <a:off x="3933824" y="2428875"/>
              <a:ext cx="6772275" cy="1046162"/>
            </a:xfrm>
            <a:prstGeom prst="rect">
              <a:avLst/>
            </a:prstGeom>
            <a:solidFill>
              <a:srgbClr val="9C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nl-NL" sz="3200" dirty="0" smtClean="0"/>
                <a:t>.col-lg-8</a:t>
              </a:r>
              <a:endParaRPr lang="nl-NL" sz="3200" dirty="0"/>
            </a:p>
          </p:txBody>
        </p:sp>
        <p:sp>
          <p:nvSpPr>
            <p:cNvPr id="12" name="Afgeronde rechthoek 11"/>
            <p:cNvSpPr/>
            <p:nvPr/>
          </p:nvSpPr>
          <p:spPr>
            <a:xfrm>
              <a:off x="3933824" y="2428875"/>
              <a:ext cx="6772275" cy="419100"/>
            </a:xfrm>
            <a:prstGeom prst="roundRect">
              <a:avLst/>
            </a:prstGeom>
            <a:solidFill>
              <a:srgbClr val="3A8E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FBFBFB"/>
                  </a:solidFill>
                  <a:effectLst>
                    <a:outerShdw blurRad="50800" dist="38100" dir="5400000" algn="t" rotWithShape="0">
                      <a:prstClr val="black">
                        <a:alpha val="40000"/>
                      </a:prstClr>
                    </a:outerShdw>
                  </a:effectLst>
                </a:rPr>
                <a:t>Button </a:t>
              </a:r>
              <a:r>
                <a:rPr lang="nl-NL" dirty="0" err="1" smtClean="0">
                  <a:solidFill>
                    <a:srgbClr val="FBFBFB"/>
                  </a:solidFill>
                  <a:effectLst>
                    <a:outerShdw blurRad="50800" dist="38100" dir="5400000" algn="t" rotWithShape="0">
                      <a:prstClr val="black">
                        <a:alpha val="40000"/>
                      </a:prstClr>
                    </a:outerShdw>
                  </a:effectLst>
                </a:rPr>
                <a:t>primary</a:t>
              </a:r>
              <a:endParaRPr lang="nl-NL" dirty="0">
                <a:solidFill>
                  <a:srgbClr val="FBFBFB"/>
                </a:solidFill>
                <a:effectLst>
                  <a:outerShdw blurRad="50800" dist="38100" dir="5400000" algn="t" rotWithShape="0">
                    <a:prstClr val="black">
                      <a:alpha val="40000"/>
                    </a:prstClr>
                  </a:outerShdw>
                </a:effectLst>
              </a:endParaRPr>
            </a:p>
          </p:txBody>
        </p:sp>
      </p:grpSp>
    </p:spTree>
    <p:extLst>
      <p:ext uri="{BB962C8B-B14F-4D97-AF65-F5344CB8AC3E}">
        <p14:creationId xmlns:p14="http://schemas.microsoft.com/office/powerpoint/2010/main" val="2173825323"/>
      </p:ext>
    </p:extLst>
  </p:cSld>
  <p:clrMapOvr>
    <a:masterClrMapping/>
  </p:clrMapOvr>
  <p:transition spd="slow">
    <p:push/>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VRAAG JEZELF AF</a:t>
            </a:r>
            <a:endParaRPr lang="nl-NL" dirty="0"/>
          </a:p>
        </p:txBody>
      </p:sp>
      <p:sp>
        <p:nvSpPr>
          <p:cNvPr id="5" name="Tijdelijke aanduiding voor inhoud 4"/>
          <p:cNvSpPr>
            <a:spLocks noGrp="1"/>
          </p:cNvSpPr>
          <p:nvPr>
            <p:ph idx="1"/>
          </p:nvPr>
        </p:nvSpPr>
        <p:spPr/>
        <p:txBody>
          <a:bodyPr/>
          <a:lstStyle/>
          <a:p>
            <a:pPr marL="457200" indent="-457200">
              <a:buFont typeface="Arial" panose="020B0604020202020204" pitchFamily="34" charset="0"/>
              <a:buChar char="•"/>
            </a:pPr>
            <a:r>
              <a:rPr lang="nl-NL" dirty="0" smtClean="0"/>
              <a:t>Kan op een mobile device eenvoudig op een button gedrukt worden</a:t>
            </a:r>
          </a:p>
          <a:p>
            <a:pPr marL="457200" indent="-457200">
              <a:buFont typeface="Arial" panose="020B0604020202020204" pitchFamily="34" charset="0"/>
              <a:buChar char="•"/>
            </a:pPr>
            <a:r>
              <a:rPr lang="nl-NL" dirty="0" smtClean="0"/>
              <a:t>Heb je tekst nodig op je button op mobile device of is een icon voldoende</a:t>
            </a:r>
            <a:r>
              <a:rPr lang="nl-NL" dirty="0"/>
              <a:t> </a:t>
            </a:r>
            <a:r>
              <a:rPr lang="nl-NL" dirty="0" smtClean="0"/>
              <a:t>( en heb je er ruimte voor )</a:t>
            </a:r>
          </a:p>
          <a:p>
            <a:pPr marL="457200" indent="-457200">
              <a:buFont typeface="Arial" panose="020B0604020202020204" pitchFamily="34" charset="0"/>
              <a:buChar char="•"/>
            </a:pPr>
            <a:r>
              <a:rPr lang="nl-NL" dirty="0" smtClean="0"/>
              <a:t>Is een volledige breedte van een button nodig</a:t>
            </a:r>
          </a:p>
          <a:p>
            <a:pPr marL="457200" indent="-457200">
              <a:buFont typeface="Arial" panose="020B0604020202020204" pitchFamily="34" charset="0"/>
              <a:buChar char="•"/>
            </a:pPr>
            <a:endParaRPr lang="nl-NL" dirty="0"/>
          </a:p>
        </p:txBody>
      </p:sp>
    </p:spTree>
    <p:extLst>
      <p:ext uri="{BB962C8B-B14F-4D97-AF65-F5344CB8AC3E}">
        <p14:creationId xmlns:p14="http://schemas.microsoft.com/office/powerpoint/2010/main" val="1505529206"/>
      </p:ext>
    </p:extLst>
  </p:cSld>
  <p:clrMapOvr>
    <a:masterClrMapping/>
  </p:clrMapOvr>
  <p:transition spd="slow">
    <p:push/>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TABLES</a:t>
            </a:r>
            <a:endParaRPr lang="nl-NL" dirty="0"/>
          </a:p>
        </p:txBody>
      </p:sp>
    </p:spTree>
    <p:extLst>
      <p:ext uri="{BB962C8B-B14F-4D97-AF65-F5344CB8AC3E}">
        <p14:creationId xmlns:p14="http://schemas.microsoft.com/office/powerpoint/2010/main" val="66049208"/>
      </p:ext>
    </p:extLst>
  </p:cSld>
  <p:clrMapOvr>
    <a:masterClrMapping/>
  </p:clrMapOvr>
  <p:transition spd="slow">
    <p:push/>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TABLES</a:t>
            </a:r>
            <a:endParaRPr lang="nl-NL" dirty="0"/>
          </a:p>
        </p:txBody>
      </p:sp>
      <p:sp>
        <p:nvSpPr>
          <p:cNvPr id="4" name="Tijdelijke aanduiding voor tekst 3"/>
          <p:cNvSpPr>
            <a:spLocks noGrp="1"/>
          </p:cNvSpPr>
          <p:nvPr>
            <p:ph type="body" sz="quarter" idx="10"/>
          </p:nvPr>
        </p:nvSpPr>
        <p:spPr/>
        <p:txBody>
          <a:bodyPr>
            <a:normAutofit fontScale="92500" lnSpcReduction="10000"/>
          </a:bodyPr>
          <a:lstStyle/>
          <a:p>
            <a:r>
              <a:rPr lang="nl-NL" dirty="0">
                <a:solidFill>
                  <a:srgbClr val="F92672"/>
                </a:solidFill>
              </a:rPr>
              <a:t>&lt;</a:t>
            </a:r>
            <a:r>
              <a:rPr lang="nl-NL" dirty="0" err="1">
                <a:solidFill>
                  <a:srgbClr val="F92672"/>
                </a:solidFill>
              </a:rPr>
              <a:t>table</a:t>
            </a:r>
            <a:r>
              <a:rPr lang="nl-NL" dirty="0">
                <a:solidFill>
                  <a:srgbClr val="F8F8F2"/>
                </a:solidFill>
              </a:rPr>
              <a:t> </a:t>
            </a:r>
            <a:r>
              <a:rPr lang="nl-NL" dirty="0">
                <a:solidFill>
                  <a:srgbClr val="A6E22E"/>
                </a:solidFill>
              </a:rPr>
              <a:t>class=</a:t>
            </a:r>
            <a:r>
              <a:rPr lang="nl-NL" dirty="0">
                <a:solidFill>
                  <a:srgbClr val="E6DB74"/>
                </a:solidFill>
              </a:rPr>
              <a:t>"</a:t>
            </a:r>
            <a:r>
              <a:rPr lang="nl-NL" dirty="0" err="1">
                <a:solidFill>
                  <a:srgbClr val="E6DB74"/>
                </a:solidFill>
              </a:rPr>
              <a:t>table</a:t>
            </a:r>
            <a:r>
              <a:rPr lang="nl-NL" dirty="0">
                <a:solidFill>
                  <a:srgbClr val="E6DB74"/>
                </a:solidFill>
              </a:rPr>
              <a:t>"</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thead</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tr</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th</a:t>
            </a:r>
            <a:r>
              <a:rPr lang="nl-NL" dirty="0">
                <a:solidFill>
                  <a:srgbClr val="F92672"/>
                </a:solidFill>
              </a:rPr>
              <a:t>&gt;</a:t>
            </a:r>
            <a:r>
              <a:rPr lang="nl-NL" dirty="0">
                <a:solidFill>
                  <a:srgbClr val="F8F8F2"/>
                </a:solidFill>
              </a:rPr>
              <a:t>...</a:t>
            </a:r>
            <a:r>
              <a:rPr lang="nl-NL" dirty="0">
                <a:solidFill>
                  <a:srgbClr val="F92672"/>
                </a:solidFill>
              </a:rPr>
              <a:t>&lt;/</a:t>
            </a:r>
            <a:r>
              <a:rPr lang="nl-NL" dirty="0" err="1">
                <a:solidFill>
                  <a:srgbClr val="F92672"/>
                </a:solidFill>
              </a:rPr>
              <a:t>th</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th</a:t>
            </a:r>
            <a:r>
              <a:rPr lang="nl-NL" dirty="0">
                <a:solidFill>
                  <a:srgbClr val="F92672"/>
                </a:solidFill>
              </a:rPr>
              <a:t>&gt;</a:t>
            </a:r>
            <a:r>
              <a:rPr lang="nl-NL" dirty="0">
                <a:solidFill>
                  <a:srgbClr val="F8F8F2"/>
                </a:solidFill>
              </a:rPr>
              <a:t>...</a:t>
            </a:r>
            <a:r>
              <a:rPr lang="nl-NL" dirty="0">
                <a:solidFill>
                  <a:srgbClr val="F92672"/>
                </a:solidFill>
              </a:rPr>
              <a:t>&lt;/</a:t>
            </a:r>
            <a:r>
              <a:rPr lang="nl-NL" dirty="0" err="1">
                <a:solidFill>
                  <a:srgbClr val="F92672"/>
                </a:solidFill>
              </a:rPr>
              <a:t>th</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tr</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thead</a:t>
            </a:r>
            <a:r>
              <a:rPr lang="nl-NL" dirty="0" smtClean="0">
                <a:solidFill>
                  <a:srgbClr val="F92672"/>
                </a:solidFill>
              </a:rPr>
              <a:t>&gt;</a:t>
            </a:r>
          </a:p>
          <a:p>
            <a:r>
              <a:rPr lang="nl-NL" dirty="0" smtClean="0"/>
              <a:t>…</a:t>
            </a:r>
            <a:endParaRPr lang="nl-NL" dirty="0"/>
          </a:p>
          <a:p>
            <a:endParaRPr lang="nl-NL" dirty="0"/>
          </a:p>
        </p:txBody>
      </p:sp>
    </p:spTree>
    <p:extLst>
      <p:ext uri="{BB962C8B-B14F-4D97-AF65-F5344CB8AC3E}">
        <p14:creationId xmlns:p14="http://schemas.microsoft.com/office/powerpoint/2010/main" val="2338302723"/>
      </p:ext>
    </p:extLst>
  </p:cSld>
  <p:clrMapOvr>
    <a:masterClrMapping/>
  </p:clrMapOvr>
  <p:transition spd="slow">
    <p:push/>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TABLES</a:t>
            </a:r>
            <a:endParaRPr lang="nl-NL" dirty="0"/>
          </a:p>
        </p:txBody>
      </p:sp>
      <p:sp>
        <p:nvSpPr>
          <p:cNvPr id="4" name="Tijdelijke aanduiding voor tekst 3"/>
          <p:cNvSpPr>
            <a:spLocks noGrp="1"/>
          </p:cNvSpPr>
          <p:nvPr>
            <p:ph type="body" sz="quarter" idx="10"/>
          </p:nvPr>
        </p:nvSpPr>
        <p:spPr/>
        <p:txBody>
          <a:bodyPr>
            <a:normAutofit fontScale="92500" lnSpcReduction="10000"/>
          </a:bodyPr>
          <a:lstStyle/>
          <a:p>
            <a:r>
              <a:rPr lang="nl-NL" dirty="0" smtClean="0">
                <a:solidFill>
                  <a:srgbClr val="F8F8F2"/>
                </a:solidFill>
              </a:rPr>
              <a: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tbody</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tr</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td</a:t>
            </a:r>
            <a:r>
              <a:rPr lang="nl-NL" dirty="0">
                <a:solidFill>
                  <a:srgbClr val="F92672"/>
                </a:solidFill>
              </a:rPr>
              <a:t>&gt;</a:t>
            </a:r>
            <a:r>
              <a:rPr lang="nl-NL" dirty="0">
                <a:solidFill>
                  <a:srgbClr val="F8F8F2"/>
                </a:solidFill>
              </a:rPr>
              <a:t>...</a:t>
            </a:r>
            <a:r>
              <a:rPr lang="nl-NL" dirty="0">
                <a:solidFill>
                  <a:srgbClr val="F92672"/>
                </a:solidFill>
              </a:rPr>
              <a:t>&lt;/</a:t>
            </a:r>
            <a:r>
              <a:rPr lang="nl-NL" dirty="0" err="1">
                <a:solidFill>
                  <a:srgbClr val="F92672"/>
                </a:solidFill>
              </a:rPr>
              <a:t>td</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td</a:t>
            </a:r>
            <a:r>
              <a:rPr lang="nl-NL" dirty="0">
                <a:solidFill>
                  <a:srgbClr val="F92672"/>
                </a:solidFill>
              </a:rPr>
              <a:t>&gt;</a:t>
            </a:r>
            <a:r>
              <a:rPr lang="nl-NL" dirty="0">
                <a:solidFill>
                  <a:srgbClr val="F8F8F2"/>
                </a:solidFill>
              </a:rPr>
              <a:t>...</a:t>
            </a:r>
            <a:r>
              <a:rPr lang="nl-NL" dirty="0">
                <a:solidFill>
                  <a:srgbClr val="F92672"/>
                </a:solidFill>
              </a:rPr>
              <a:t>&lt;/</a:t>
            </a:r>
            <a:r>
              <a:rPr lang="nl-NL" dirty="0" err="1">
                <a:solidFill>
                  <a:srgbClr val="F92672"/>
                </a:solidFill>
              </a:rPr>
              <a:t>td</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tr</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tbody</a:t>
            </a:r>
            <a:r>
              <a:rPr lang="nl-NL" dirty="0" smtClean="0">
                <a:solidFill>
                  <a:srgbClr val="F92672"/>
                </a:solidFill>
              </a:rPr>
              <a:t>&gt;</a:t>
            </a:r>
          </a:p>
          <a:p>
            <a:r>
              <a:rPr lang="nl-NL" dirty="0" smtClean="0">
                <a:solidFill>
                  <a:srgbClr val="F92672"/>
                </a:solidFill>
              </a:rPr>
              <a:t>&lt;/</a:t>
            </a:r>
            <a:r>
              <a:rPr lang="nl-NL" dirty="0" err="1" smtClean="0">
                <a:solidFill>
                  <a:srgbClr val="F92672"/>
                </a:solidFill>
              </a:rPr>
              <a:t>table</a:t>
            </a:r>
            <a:r>
              <a:rPr lang="nl-NL" dirty="0" smtClean="0">
                <a:solidFill>
                  <a:srgbClr val="F92672"/>
                </a:solidFill>
              </a:rPr>
              <a:t>&gt;</a:t>
            </a:r>
            <a:endParaRPr lang="nl-NL" dirty="0">
              <a:solidFill>
                <a:srgbClr val="F8F8F2"/>
              </a:solidFill>
            </a:endParaRPr>
          </a:p>
        </p:txBody>
      </p:sp>
    </p:spTree>
    <p:extLst>
      <p:ext uri="{BB962C8B-B14F-4D97-AF65-F5344CB8AC3E}">
        <p14:creationId xmlns:p14="http://schemas.microsoft.com/office/powerpoint/2010/main" val="1498558839"/>
      </p:ext>
    </p:extLst>
  </p:cSld>
  <p:clrMapOvr>
    <a:masterClrMapping/>
  </p:clrMapOvr>
  <p:transition spd="slow">
    <p:push/>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hoek 4"/>
          <p:cNvSpPr/>
          <p:nvPr/>
        </p:nvSpPr>
        <p:spPr>
          <a:xfrm>
            <a:off x="1181101" y="2654300"/>
            <a:ext cx="9632950" cy="2070100"/>
          </a:xfrm>
          <a:prstGeom prst="rect">
            <a:avLst/>
          </a:prstGeom>
          <a:solidFill>
            <a:srgbClr val="9C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nl-NL" sz="3200" dirty="0" smtClean="0"/>
              <a:t>.col-lg-12</a:t>
            </a:r>
            <a:endParaRPr lang="nl-NL" sz="3200" dirty="0"/>
          </a:p>
        </p:txBody>
      </p:sp>
      <p:sp>
        <p:nvSpPr>
          <p:cNvPr id="4" name="Titel 3"/>
          <p:cNvSpPr>
            <a:spLocks noGrp="1"/>
          </p:cNvSpPr>
          <p:nvPr>
            <p:ph type="title"/>
          </p:nvPr>
        </p:nvSpPr>
        <p:spPr/>
        <p:txBody>
          <a:bodyPr/>
          <a:lstStyle/>
          <a:p>
            <a:r>
              <a:rPr lang="nl-NL" dirty="0" smtClean="0"/>
              <a:t>TABLES</a:t>
            </a:r>
            <a:endParaRPr lang="nl-NL" dirty="0"/>
          </a:p>
        </p:txBody>
      </p:sp>
      <p:graphicFrame>
        <p:nvGraphicFramePr>
          <p:cNvPr id="3" name="Tabel 2"/>
          <p:cNvGraphicFramePr>
            <a:graphicFrameLocks noGrp="1"/>
          </p:cNvGraphicFramePr>
          <p:nvPr>
            <p:extLst>
              <p:ext uri="{D42A27DB-BD31-4B8C-83A1-F6EECF244321}">
                <p14:modId xmlns:p14="http://schemas.microsoft.com/office/powerpoint/2010/main" val="1629805702"/>
              </p:ext>
            </p:extLst>
          </p:nvPr>
        </p:nvGraphicFramePr>
        <p:xfrm>
          <a:off x="1181100" y="2797386"/>
          <a:ext cx="9632951" cy="1263228"/>
        </p:xfrm>
        <a:graphic>
          <a:graphicData uri="http://schemas.openxmlformats.org/drawingml/2006/table">
            <a:tbl>
              <a:tblPr firstRow="1" bandRow="1">
                <a:tableStyleId>{1FECB4D8-DB02-4DC6-A0A2-4F2EBAE1DC90}</a:tableStyleId>
              </a:tblPr>
              <a:tblGrid>
                <a:gridCol w="2655211"/>
                <a:gridCol w="6977740"/>
              </a:tblGrid>
              <a:tr h="370840">
                <a:tc>
                  <a:txBody>
                    <a:bodyPr/>
                    <a:lstStyle/>
                    <a:p>
                      <a:r>
                        <a:rPr lang="nl-NL" dirty="0" err="1" smtClean="0"/>
                        <a:t>thead</a:t>
                      </a:r>
                      <a:r>
                        <a:rPr lang="nl-NL" dirty="0" smtClean="0"/>
                        <a:t> &gt; </a:t>
                      </a:r>
                      <a:r>
                        <a:rPr lang="nl-NL" dirty="0" err="1" smtClean="0"/>
                        <a:t>tr</a:t>
                      </a:r>
                      <a:r>
                        <a:rPr lang="nl-NL" dirty="0" smtClean="0"/>
                        <a:t> &gt; </a:t>
                      </a:r>
                      <a:r>
                        <a:rPr lang="nl-NL" dirty="0" err="1" smtClean="0"/>
                        <a:t>th</a:t>
                      </a:r>
                      <a:endParaRPr lang="nl-NL" dirty="0"/>
                    </a:p>
                  </a:txBody>
                  <a:tcPr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endParaRPr lang="nl-NL" dirty="0"/>
                    </a:p>
                  </a:txBody>
                  <a:tcPr anchor="ctr">
                    <a:lnL>
                      <a:noFill/>
                    </a:lnL>
                    <a:lnR w="12700" cmpd="sng">
                      <a:noFill/>
                    </a:lnR>
                    <a:lnT w="12700" cmpd="sng">
                      <a:noFill/>
                    </a:lnT>
                    <a:lnB w="12700" cmpd="sng">
                      <a:noFill/>
                    </a:lnB>
                    <a:lnTlToBr w="12700" cmpd="sng">
                      <a:noFill/>
                      <a:prstDash val="solid"/>
                    </a:lnTlToBr>
                    <a:lnBlToTr w="12700" cmpd="sng">
                      <a:noFill/>
                      <a:prstDash val="solid"/>
                    </a:lnBlToTr>
                  </a:tcPr>
                </a:tc>
              </a:tr>
              <a:tr h="446194">
                <a:tc>
                  <a:txBody>
                    <a:bodyPr/>
                    <a:lstStyle/>
                    <a:p>
                      <a:r>
                        <a:rPr lang="nl-NL" dirty="0" err="1" smtClean="0"/>
                        <a:t>tbody</a:t>
                      </a:r>
                      <a:r>
                        <a:rPr lang="nl-NL" baseline="0" dirty="0" smtClean="0"/>
                        <a:t> &gt; </a:t>
                      </a:r>
                      <a:r>
                        <a:rPr lang="nl-NL" baseline="0" dirty="0" err="1" smtClean="0"/>
                        <a:t>tr</a:t>
                      </a:r>
                      <a:r>
                        <a:rPr lang="nl-NL" baseline="0" dirty="0" smtClean="0"/>
                        <a:t> &gt; </a:t>
                      </a:r>
                      <a:r>
                        <a:rPr lang="nl-NL" baseline="0" dirty="0" err="1" smtClean="0"/>
                        <a:t>td</a:t>
                      </a:r>
                      <a:endParaRPr lang="nl-NL" dirty="0"/>
                    </a:p>
                  </a:txBody>
                  <a:tcPr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r>
                        <a:rPr lang="nl-NL" dirty="0" smtClean="0"/>
                        <a:t>De</a:t>
                      </a:r>
                      <a:r>
                        <a:rPr lang="nl-NL" baseline="0" dirty="0" smtClean="0"/>
                        <a:t> </a:t>
                      </a:r>
                      <a:r>
                        <a:rPr lang="nl-NL" baseline="0" dirty="0" err="1" smtClean="0"/>
                        <a:t>table</a:t>
                      </a:r>
                      <a:r>
                        <a:rPr lang="nl-NL" baseline="0" dirty="0" smtClean="0"/>
                        <a:t> verdeelt naar breedte van de </a:t>
                      </a:r>
                      <a:r>
                        <a:rPr lang="nl-NL" baseline="0" dirty="0" err="1" smtClean="0"/>
                        <a:t>parent</a:t>
                      </a:r>
                      <a:r>
                        <a:rPr lang="nl-NL" baseline="0" dirty="0" smtClean="0"/>
                        <a:t> element</a:t>
                      </a:r>
                      <a:endParaRPr lang="nl-NL" dirty="0"/>
                    </a:p>
                  </a:txBody>
                  <a:tcPr anchor="ctr">
                    <a:lnL>
                      <a:noFill/>
                    </a:lnL>
                    <a:lnR w="12700" cmpd="sng">
                      <a:noFill/>
                    </a:lnR>
                    <a:lnT w="12700" cmpd="sng">
                      <a:noFill/>
                    </a:lnT>
                    <a:lnB w="12700" cmpd="sng">
                      <a:noFill/>
                    </a:lnB>
                    <a:lnTlToBr w="12700" cmpd="sng">
                      <a:noFill/>
                      <a:prstDash val="solid"/>
                    </a:lnTlToBr>
                    <a:lnBlToTr w="12700" cmpd="sng">
                      <a:noFill/>
                      <a:prstDash val="solid"/>
                    </a:lnBlToTr>
                  </a:tcPr>
                </a:tc>
              </a:tr>
              <a:tr h="44619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dirty="0" err="1" smtClean="0"/>
                        <a:t>tbody</a:t>
                      </a:r>
                      <a:r>
                        <a:rPr lang="nl-NL" baseline="0" dirty="0" smtClean="0"/>
                        <a:t> &gt; </a:t>
                      </a:r>
                      <a:r>
                        <a:rPr lang="nl-NL" baseline="0" dirty="0" err="1" smtClean="0"/>
                        <a:t>tr</a:t>
                      </a:r>
                      <a:r>
                        <a:rPr lang="nl-NL" baseline="0" dirty="0" smtClean="0"/>
                        <a:t> &gt; </a:t>
                      </a:r>
                      <a:r>
                        <a:rPr lang="nl-NL" baseline="0" dirty="0" err="1" smtClean="0"/>
                        <a:t>td</a:t>
                      </a:r>
                      <a:endParaRPr lang="nl-NL" dirty="0" smtClean="0"/>
                    </a:p>
                  </a:txBody>
                  <a:tcPr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endParaRPr lang="nl-NL" dirty="0"/>
                    </a:p>
                  </a:txBody>
                  <a:tcPr anchor="ctr">
                    <a:lnL>
                      <a:noFill/>
                    </a:lnL>
                    <a:lnR w="12700" cmpd="sng">
                      <a:noFill/>
                    </a:lnR>
                    <a:lnT w="12700" cmpd="sng">
                      <a:noFill/>
                    </a:lnT>
                    <a:lnB w="12700" cmpd="sng">
                      <a:noFill/>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2763118544"/>
      </p:ext>
    </p:extLst>
  </p:cSld>
  <p:clrMapOvr>
    <a:masterClrMapping/>
  </p:clrMapOvr>
  <p:transition spd="slow">
    <p:push/>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RESPONSIVE TABLE</a:t>
            </a:r>
            <a:endParaRPr lang="nl-NL" dirty="0"/>
          </a:p>
        </p:txBody>
      </p:sp>
    </p:spTree>
    <p:extLst>
      <p:ext uri="{BB962C8B-B14F-4D97-AF65-F5344CB8AC3E}">
        <p14:creationId xmlns:p14="http://schemas.microsoft.com/office/powerpoint/2010/main" val="1022697735"/>
      </p:ext>
    </p:extLst>
  </p:cSld>
  <p:clrMapOvr>
    <a:masterClrMapping/>
  </p:clrMapOvr>
  <p:transition spd="slow">
    <p:push/>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TABLES</a:t>
            </a:r>
            <a:endParaRPr lang="nl-NL" dirty="0"/>
          </a:p>
        </p:txBody>
      </p:sp>
      <p:sp>
        <p:nvSpPr>
          <p:cNvPr id="4" name="Tijdelijke aanduiding voor tekst 3"/>
          <p:cNvSpPr>
            <a:spLocks noGrp="1"/>
          </p:cNvSpPr>
          <p:nvPr>
            <p:ph type="body" sz="quarter" idx="10"/>
          </p:nvPr>
        </p:nvSpPr>
        <p:spPr/>
        <p:txBody>
          <a:bodyPr>
            <a:normAutofit/>
          </a:bodyPr>
          <a:lstStyle/>
          <a:p>
            <a:r>
              <a:rPr lang="nl-NL" sz="2600" dirty="0">
                <a:solidFill>
                  <a:srgbClr val="F92672"/>
                </a:solidFill>
              </a:rPr>
              <a:t>&lt;div</a:t>
            </a:r>
            <a:r>
              <a:rPr lang="nl-NL" sz="2600" dirty="0">
                <a:solidFill>
                  <a:srgbClr val="F8F8F2"/>
                </a:solidFill>
              </a:rPr>
              <a:t> </a:t>
            </a:r>
            <a:r>
              <a:rPr lang="nl-NL" sz="2600" dirty="0">
                <a:solidFill>
                  <a:srgbClr val="A6E22E"/>
                </a:solidFill>
              </a:rPr>
              <a:t>class=</a:t>
            </a:r>
            <a:r>
              <a:rPr lang="nl-NL" sz="2600" dirty="0">
                <a:solidFill>
                  <a:srgbClr val="E6DB74"/>
                </a:solidFill>
              </a:rPr>
              <a:t>"</a:t>
            </a:r>
            <a:r>
              <a:rPr lang="nl-NL" sz="2600" dirty="0" err="1">
                <a:solidFill>
                  <a:srgbClr val="E6DB74"/>
                </a:solidFill>
              </a:rPr>
              <a:t>table</a:t>
            </a:r>
            <a:r>
              <a:rPr lang="nl-NL" sz="2600" dirty="0">
                <a:solidFill>
                  <a:srgbClr val="E6DB74"/>
                </a:solidFill>
              </a:rPr>
              <a:t>-responsive"</a:t>
            </a:r>
            <a:r>
              <a:rPr lang="nl-NL" sz="2600" dirty="0">
                <a:solidFill>
                  <a:srgbClr val="F92672"/>
                </a:solidFill>
              </a:rPr>
              <a:t>&gt;</a:t>
            </a:r>
            <a:endParaRPr lang="nl-NL" sz="2600" dirty="0">
              <a:solidFill>
                <a:srgbClr val="F8F8F2"/>
              </a:solidFill>
            </a:endParaRPr>
          </a:p>
          <a:p>
            <a:r>
              <a:rPr lang="nl-NL" sz="2600" dirty="0">
                <a:solidFill>
                  <a:srgbClr val="F8F8F2"/>
                </a:solidFill>
              </a:rPr>
              <a:t>  </a:t>
            </a:r>
            <a:r>
              <a:rPr lang="nl-NL" sz="2600" dirty="0">
                <a:solidFill>
                  <a:schemeClr val="bg2">
                    <a:lumMod val="50000"/>
                  </a:schemeClr>
                </a:solidFill>
              </a:rPr>
              <a:t>&lt;</a:t>
            </a:r>
            <a:r>
              <a:rPr lang="nl-NL" sz="2600" dirty="0" err="1">
                <a:solidFill>
                  <a:schemeClr val="bg2">
                    <a:lumMod val="50000"/>
                  </a:schemeClr>
                </a:solidFill>
              </a:rPr>
              <a:t>table</a:t>
            </a:r>
            <a:r>
              <a:rPr lang="nl-NL" sz="2600" dirty="0">
                <a:solidFill>
                  <a:schemeClr val="bg2">
                    <a:lumMod val="50000"/>
                  </a:schemeClr>
                </a:solidFill>
              </a:rPr>
              <a:t> class="</a:t>
            </a:r>
            <a:r>
              <a:rPr lang="nl-NL" sz="2600" dirty="0" err="1">
                <a:solidFill>
                  <a:schemeClr val="bg2">
                    <a:lumMod val="50000"/>
                  </a:schemeClr>
                </a:solidFill>
              </a:rPr>
              <a:t>table</a:t>
            </a:r>
            <a:r>
              <a:rPr lang="nl-NL" sz="2600" dirty="0">
                <a:solidFill>
                  <a:schemeClr val="bg2">
                    <a:lumMod val="50000"/>
                  </a:schemeClr>
                </a:solidFill>
              </a:rPr>
              <a:t>"&gt;</a:t>
            </a:r>
          </a:p>
          <a:p>
            <a:r>
              <a:rPr lang="nl-NL" sz="2600" dirty="0">
                <a:solidFill>
                  <a:schemeClr val="bg2">
                    <a:lumMod val="50000"/>
                  </a:schemeClr>
                </a:solidFill>
              </a:rPr>
              <a:t>    ...</a:t>
            </a:r>
          </a:p>
          <a:p>
            <a:r>
              <a:rPr lang="nl-NL" sz="2600" dirty="0">
                <a:solidFill>
                  <a:schemeClr val="bg2">
                    <a:lumMod val="50000"/>
                  </a:schemeClr>
                </a:solidFill>
              </a:rPr>
              <a:t>  &lt;/</a:t>
            </a:r>
            <a:r>
              <a:rPr lang="nl-NL" sz="2600" dirty="0" err="1">
                <a:solidFill>
                  <a:schemeClr val="bg2">
                    <a:lumMod val="50000"/>
                  </a:schemeClr>
                </a:solidFill>
              </a:rPr>
              <a:t>table</a:t>
            </a:r>
            <a:r>
              <a:rPr lang="nl-NL" sz="2600" dirty="0">
                <a:solidFill>
                  <a:schemeClr val="bg2">
                    <a:lumMod val="50000"/>
                  </a:schemeClr>
                </a:solidFill>
              </a:rPr>
              <a:t>&gt;</a:t>
            </a:r>
          </a:p>
          <a:p>
            <a:r>
              <a:rPr lang="nl-NL" sz="2600" dirty="0">
                <a:solidFill>
                  <a:srgbClr val="F92672"/>
                </a:solidFill>
              </a:rPr>
              <a:t>&lt;/div&gt;</a:t>
            </a:r>
            <a:endParaRPr lang="nl-NL" sz="2600" dirty="0">
              <a:solidFill>
                <a:srgbClr val="F8F8F2"/>
              </a:solidFill>
            </a:endParaRPr>
          </a:p>
        </p:txBody>
      </p:sp>
    </p:spTree>
    <p:extLst>
      <p:ext uri="{BB962C8B-B14F-4D97-AF65-F5344CB8AC3E}">
        <p14:creationId xmlns:p14="http://schemas.microsoft.com/office/powerpoint/2010/main" val="2073550989"/>
      </p:ext>
    </p:extLst>
  </p:cSld>
  <p:clrMapOvr>
    <a:masterClrMapping/>
  </p:clrMapOvr>
  <p:transition spd="slow">
    <p:push/>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VRAAG JEZELF AF</a:t>
            </a:r>
            <a:endParaRPr lang="nl-NL" dirty="0"/>
          </a:p>
        </p:txBody>
      </p:sp>
      <p:sp>
        <p:nvSpPr>
          <p:cNvPr id="5" name="Tijdelijke aanduiding voor inhoud 4"/>
          <p:cNvSpPr>
            <a:spLocks noGrp="1"/>
          </p:cNvSpPr>
          <p:nvPr>
            <p:ph idx="1"/>
          </p:nvPr>
        </p:nvSpPr>
        <p:spPr/>
        <p:txBody>
          <a:bodyPr/>
          <a:lstStyle/>
          <a:p>
            <a:pPr marL="457200" indent="-457200">
              <a:buFont typeface="Arial" panose="020B0604020202020204" pitchFamily="34" charset="0"/>
              <a:buChar char="•"/>
            </a:pPr>
            <a:r>
              <a:rPr lang="nl-NL" dirty="0" smtClean="0"/>
              <a:t>Welke data wil je op een mobile device laten zien?</a:t>
            </a:r>
          </a:p>
          <a:p>
            <a:pPr marL="457200" indent="-457200">
              <a:buFont typeface="Arial" panose="020B0604020202020204" pitchFamily="34" charset="0"/>
              <a:buChar char="•"/>
            </a:pPr>
            <a:r>
              <a:rPr lang="nl-NL" dirty="0" smtClean="0"/>
              <a:t>Hoe wil je de data op een mobile device weergeven?</a:t>
            </a:r>
          </a:p>
          <a:p>
            <a:pPr marL="457200" indent="-457200">
              <a:buFont typeface="Arial" panose="020B0604020202020204" pitchFamily="34" charset="0"/>
              <a:buChar char="•"/>
            </a:pPr>
            <a:endParaRPr lang="nl-NL" dirty="0" smtClean="0"/>
          </a:p>
        </p:txBody>
      </p:sp>
    </p:spTree>
    <p:extLst>
      <p:ext uri="{BB962C8B-B14F-4D97-AF65-F5344CB8AC3E}">
        <p14:creationId xmlns:p14="http://schemas.microsoft.com/office/powerpoint/2010/main" val="275023081"/>
      </p:ext>
    </p:extLst>
  </p:cSld>
  <p:clrMapOvr>
    <a:masterClrMapping/>
  </p:clrMapOvr>
  <p:transition spd="slow">
    <p:push/>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WAT IS RESPONSIVE DESIGN</a:t>
            </a:r>
            <a:endParaRPr lang="nl-NL" dirty="0"/>
          </a:p>
        </p:txBody>
      </p:sp>
    </p:spTree>
    <p:extLst>
      <p:ext uri="{BB962C8B-B14F-4D97-AF65-F5344CB8AC3E}">
        <p14:creationId xmlns:p14="http://schemas.microsoft.com/office/powerpoint/2010/main" val="1881638628"/>
      </p:ext>
    </p:extLst>
  </p:cSld>
  <p:clrMapOvr>
    <a:masterClrMapping/>
  </p:clrMapOvr>
  <p:transition spd="slow">
    <p:push/>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a:t>RESPONSIVE IMAGES</a:t>
            </a:r>
          </a:p>
        </p:txBody>
      </p:sp>
    </p:spTree>
    <p:extLst>
      <p:ext uri="{BB962C8B-B14F-4D97-AF65-F5344CB8AC3E}">
        <p14:creationId xmlns:p14="http://schemas.microsoft.com/office/powerpoint/2010/main" val="51470507"/>
      </p:ext>
    </p:extLst>
  </p:cSld>
  <p:clrMapOvr>
    <a:masterClrMapping/>
  </p:clrMapOvr>
  <p:transition spd="slow">
    <p:push/>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RESPONSIVE IMAGES</a:t>
            </a:r>
            <a:endParaRPr lang="nl-NL" dirty="0"/>
          </a:p>
        </p:txBody>
      </p:sp>
      <p:sp>
        <p:nvSpPr>
          <p:cNvPr id="4" name="Tijdelijke aanduiding voor tekst 3"/>
          <p:cNvSpPr>
            <a:spLocks noGrp="1"/>
          </p:cNvSpPr>
          <p:nvPr>
            <p:ph type="body" sz="quarter" idx="10"/>
          </p:nvPr>
        </p:nvSpPr>
        <p:spPr/>
        <p:txBody>
          <a:bodyPr>
            <a:normAutofit/>
          </a:bodyPr>
          <a:lstStyle/>
          <a:p>
            <a:r>
              <a:rPr lang="en-US" sz="2400" dirty="0">
                <a:solidFill>
                  <a:srgbClr val="F92672"/>
                </a:solidFill>
              </a:rPr>
              <a:t>&lt;</a:t>
            </a:r>
            <a:r>
              <a:rPr lang="en-US" sz="2400" dirty="0" err="1">
                <a:solidFill>
                  <a:srgbClr val="F92672"/>
                </a:solidFill>
              </a:rPr>
              <a:t>img</a:t>
            </a:r>
            <a:r>
              <a:rPr lang="en-US" sz="2400" dirty="0">
                <a:solidFill>
                  <a:srgbClr val="F8F8F2"/>
                </a:solidFill>
              </a:rPr>
              <a:t> </a:t>
            </a:r>
            <a:r>
              <a:rPr lang="en-US" sz="2400" dirty="0" err="1" smtClean="0">
                <a:solidFill>
                  <a:srgbClr val="A6E22E"/>
                </a:solidFill>
              </a:rPr>
              <a:t>src</a:t>
            </a:r>
            <a:r>
              <a:rPr lang="en-US" sz="2400" dirty="0" smtClean="0">
                <a:solidFill>
                  <a:srgbClr val="A6E22E"/>
                </a:solidFill>
              </a:rPr>
              <a:t>=</a:t>
            </a:r>
            <a:r>
              <a:rPr lang="en-US" sz="2400" dirty="0" smtClean="0">
                <a:solidFill>
                  <a:srgbClr val="E6DB74"/>
                </a:solidFill>
              </a:rPr>
              <a:t>"..."</a:t>
            </a:r>
            <a:endParaRPr lang="en-US" sz="2400" dirty="0" smtClean="0">
              <a:solidFill>
                <a:srgbClr val="F8F8F2"/>
              </a:solidFill>
            </a:endParaRPr>
          </a:p>
          <a:p>
            <a:r>
              <a:rPr lang="en-US" sz="2400" dirty="0">
                <a:solidFill>
                  <a:srgbClr val="F8F8F2"/>
                </a:solidFill>
              </a:rPr>
              <a:t> </a:t>
            </a:r>
            <a:r>
              <a:rPr lang="en-US" sz="2400" dirty="0" smtClean="0">
                <a:solidFill>
                  <a:srgbClr val="F8F8F2"/>
                </a:solidFill>
              </a:rPr>
              <a:t>   </a:t>
            </a:r>
            <a:r>
              <a:rPr lang="en-US" sz="2400" dirty="0" smtClean="0">
                <a:solidFill>
                  <a:srgbClr val="A6E22E"/>
                </a:solidFill>
              </a:rPr>
              <a:t>class</a:t>
            </a:r>
            <a:r>
              <a:rPr lang="en-US" sz="2400" dirty="0">
                <a:solidFill>
                  <a:srgbClr val="A6E22E"/>
                </a:solidFill>
              </a:rPr>
              <a:t>=</a:t>
            </a:r>
            <a:r>
              <a:rPr lang="en-US" sz="2400" dirty="0">
                <a:solidFill>
                  <a:srgbClr val="E6DB74"/>
                </a:solidFill>
              </a:rPr>
              <a:t>"</a:t>
            </a:r>
            <a:r>
              <a:rPr lang="en-US" sz="2400" dirty="0" err="1">
                <a:solidFill>
                  <a:srgbClr val="E6DB74"/>
                </a:solidFill>
              </a:rPr>
              <a:t>img</a:t>
            </a:r>
            <a:r>
              <a:rPr lang="en-US" sz="2400" dirty="0">
                <a:solidFill>
                  <a:srgbClr val="E6DB74"/>
                </a:solidFill>
              </a:rPr>
              <a:t>-responsive"</a:t>
            </a:r>
            <a:r>
              <a:rPr lang="en-US" sz="2400" dirty="0">
                <a:solidFill>
                  <a:srgbClr val="F8F8F2"/>
                </a:solidFill>
              </a:rPr>
              <a:t> </a:t>
            </a:r>
          </a:p>
          <a:p>
            <a:r>
              <a:rPr lang="en-US" sz="2400" dirty="0" smtClean="0">
                <a:solidFill>
                  <a:srgbClr val="F8F8F2"/>
                </a:solidFill>
              </a:rPr>
              <a:t>    </a:t>
            </a:r>
            <a:r>
              <a:rPr lang="en-US" sz="2400" dirty="0" smtClean="0">
                <a:solidFill>
                  <a:srgbClr val="A6E22E"/>
                </a:solidFill>
              </a:rPr>
              <a:t>alt</a:t>
            </a:r>
            <a:r>
              <a:rPr lang="en-US" sz="2400" dirty="0">
                <a:solidFill>
                  <a:srgbClr val="A6E22E"/>
                </a:solidFill>
              </a:rPr>
              <a:t>=</a:t>
            </a:r>
            <a:r>
              <a:rPr lang="en-US" sz="2400" dirty="0">
                <a:solidFill>
                  <a:srgbClr val="E6DB74"/>
                </a:solidFill>
              </a:rPr>
              <a:t>"Responsive image"</a:t>
            </a:r>
            <a:r>
              <a:rPr lang="en-US" sz="2400" dirty="0">
                <a:solidFill>
                  <a:srgbClr val="F92672"/>
                </a:solidFill>
              </a:rPr>
              <a:t>&gt;</a:t>
            </a:r>
            <a:endParaRPr lang="en-US" sz="2400" dirty="0">
              <a:solidFill>
                <a:srgbClr val="F8F8F2"/>
              </a:solidFill>
            </a:endParaRPr>
          </a:p>
        </p:txBody>
      </p:sp>
    </p:spTree>
    <p:extLst>
      <p:ext uri="{BB962C8B-B14F-4D97-AF65-F5344CB8AC3E}">
        <p14:creationId xmlns:p14="http://schemas.microsoft.com/office/powerpoint/2010/main" val="2582349169"/>
      </p:ext>
    </p:extLst>
  </p:cSld>
  <p:clrMapOvr>
    <a:masterClrMapping/>
  </p:clrMapOvr>
  <p:transition spd="slow">
    <p:push/>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IMAGE SHAPES</a:t>
            </a:r>
            <a:endParaRPr lang="nl-NL" dirty="0"/>
          </a:p>
        </p:txBody>
      </p:sp>
      <p:sp>
        <p:nvSpPr>
          <p:cNvPr id="4" name="Tijdelijke aanduiding voor tekst 3"/>
          <p:cNvSpPr>
            <a:spLocks noGrp="1"/>
          </p:cNvSpPr>
          <p:nvPr>
            <p:ph type="body" sz="quarter" idx="10"/>
          </p:nvPr>
        </p:nvSpPr>
        <p:spPr/>
        <p:txBody>
          <a:bodyPr>
            <a:normAutofit lnSpcReduction="10000"/>
          </a:bodyPr>
          <a:lstStyle/>
          <a:p>
            <a:r>
              <a:rPr lang="nl-NL" sz="2400" dirty="0">
                <a:solidFill>
                  <a:srgbClr val="75715E"/>
                </a:solidFill>
              </a:rPr>
              <a:t>&lt;!-- Afbeelding met afgeronde hoeken --&gt;</a:t>
            </a:r>
            <a:endParaRPr lang="nl-NL" sz="2400" dirty="0">
              <a:solidFill>
                <a:srgbClr val="F8F8F2"/>
              </a:solidFill>
            </a:endParaRPr>
          </a:p>
          <a:p>
            <a:r>
              <a:rPr lang="en-US" sz="2400" dirty="0">
                <a:solidFill>
                  <a:srgbClr val="F92672"/>
                </a:solidFill>
              </a:rPr>
              <a:t>&lt;</a:t>
            </a:r>
            <a:r>
              <a:rPr lang="en-US" sz="2400" dirty="0" err="1">
                <a:solidFill>
                  <a:srgbClr val="F92672"/>
                </a:solidFill>
              </a:rPr>
              <a:t>img</a:t>
            </a:r>
            <a:r>
              <a:rPr lang="en-US" sz="2400" dirty="0">
                <a:solidFill>
                  <a:srgbClr val="F8F8F2"/>
                </a:solidFill>
              </a:rPr>
              <a:t> </a:t>
            </a:r>
            <a:r>
              <a:rPr lang="en-US" sz="2400" dirty="0" err="1">
                <a:solidFill>
                  <a:srgbClr val="A6E22E"/>
                </a:solidFill>
              </a:rPr>
              <a:t>src</a:t>
            </a:r>
            <a:r>
              <a:rPr lang="en-US" sz="2400" dirty="0">
                <a:solidFill>
                  <a:srgbClr val="A6E22E"/>
                </a:solidFill>
              </a:rPr>
              <a:t>=</a:t>
            </a:r>
            <a:r>
              <a:rPr lang="en-US" sz="2400" dirty="0">
                <a:solidFill>
                  <a:srgbClr val="E6DB74"/>
                </a:solidFill>
              </a:rPr>
              <a:t>"..."</a:t>
            </a:r>
            <a:r>
              <a:rPr lang="en-US" sz="2400" dirty="0">
                <a:solidFill>
                  <a:srgbClr val="F8F8F2"/>
                </a:solidFill>
              </a:rPr>
              <a:t> </a:t>
            </a:r>
            <a:r>
              <a:rPr lang="en-US" sz="2400" dirty="0">
                <a:solidFill>
                  <a:srgbClr val="A6E22E"/>
                </a:solidFill>
              </a:rPr>
              <a:t>alt=</a:t>
            </a:r>
            <a:r>
              <a:rPr lang="en-US" sz="2400" dirty="0">
                <a:solidFill>
                  <a:srgbClr val="E6DB74"/>
                </a:solidFill>
              </a:rPr>
              <a:t>"..."</a:t>
            </a:r>
            <a:r>
              <a:rPr lang="en-US" sz="2400" dirty="0">
                <a:solidFill>
                  <a:srgbClr val="F8F8F2"/>
                </a:solidFill>
              </a:rPr>
              <a:t> </a:t>
            </a:r>
            <a:r>
              <a:rPr lang="en-US" sz="2400" dirty="0">
                <a:solidFill>
                  <a:srgbClr val="A6E22E"/>
                </a:solidFill>
              </a:rPr>
              <a:t>class=</a:t>
            </a:r>
            <a:r>
              <a:rPr lang="en-US" sz="2400" dirty="0">
                <a:solidFill>
                  <a:srgbClr val="E6DB74"/>
                </a:solidFill>
              </a:rPr>
              <a:t>"</a:t>
            </a:r>
            <a:r>
              <a:rPr lang="en-US" sz="2400" dirty="0" err="1">
                <a:solidFill>
                  <a:srgbClr val="E6DB74"/>
                </a:solidFill>
              </a:rPr>
              <a:t>img</a:t>
            </a:r>
            <a:r>
              <a:rPr lang="en-US" sz="2400" dirty="0">
                <a:solidFill>
                  <a:srgbClr val="E6DB74"/>
                </a:solidFill>
              </a:rPr>
              <a:t>-rounded"</a:t>
            </a:r>
            <a:r>
              <a:rPr lang="en-US" sz="2400" dirty="0">
                <a:solidFill>
                  <a:srgbClr val="F92672"/>
                </a:solidFill>
              </a:rPr>
              <a:t>&gt;</a:t>
            </a:r>
            <a:endParaRPr lang="en-US" sz="2400" dirty="0">
              <a:solidFill>
                <a:srgbClr val="F8F8F2"/>
              </a:solidFill>
            </a:endParaRPr>
          </a:p>
          <a:p>
            <a:r>
              <a:rPr lang="nl-NL" sz="2400" dirty="0">
                <a:solidFill>
                  <a:srgbClr val="75715E"/>
                </a:solidFill>
              </a:rPr>
              <a:t>&lt;!-- Ronde afbeelding --&gt;</a:t>
            </a:r>
            <a:endParaRPr lang="nl-NL" sz="2400" dirty="0">
              <a:solidFill>
                <a:srgbClr val="F8F8F2"/>
              </a:solidFill>
            </a:endParaRPr>
          </a:p>
          <a:p>
            <a:r>
              <a:rPr lang="en-US" sz="2400" dirty="0">
                <a:solidFill>
                  <a:srgbClr val="F92672"/>
                </a:solidFill>
              </a:rPr>
              <a:t>&lt;</a:t>
            </a:r>
            <a:r>
              <a:rPr lang="en-US" sz="2400" dirty="0" err="1">
                <a:solidFill>
                  <a:srgbClr val="F92672"/>
                </a:solidFill>
              </a:rPr>
              <a:t>img</a:t>
            </a:r>
            <a:r>
              <a:rPr lang="en-US" sz="2400" dirty="0">
                <a:solidFill>
                  <a:srgbClr val="F8F8F2"/>
                </a:solidFill>
              </a:rPr>
              <a:t> </a:t>
            </a:r>
            <a:r>
              <a:rPr lang="en-US" sz="2400" dirty="0" err="1">
                <a:solidFill>
                  <a:srgbClr val="A6E22E"/>
                </a:solidFill>
              </a:rPr>
              <a:t>src</a:t>
            </a:r>
            <a:r>
              <a:rPr lang="en-US" sz="2400" dirty="0">
                <a:solidFill>
                  <a:srgbClr val="A6E22E"/>
                </a:solidFill>
              </a:rPr>
              <a:t>=</a:t>
            </a:r>
            <a:r>
              <a:rPr lang="en-US" sz="2400" dirty="0">
                <a:solidFill>
                  <a:srgbClr val="E6DB74"/>
                </a:solidFill>
              </a:rPr>
              <a:t>"..."</a:t>
            </a:r>
            <a:r>
              <a:rPr lang="en-US" sz="2400" dirty="0">
                <a:solidFill>
                  <a:srgbClr val="F8F8F2"/>
                </a:solidFill>
              </a:rPr>
              <a:t> </a:t>
            </a:r>
            <a:r>
              <a:rPr lang="en-US" sz="2400" dirty="0">
                <a:solidFill>
                  <a:srgbClr val="A6E22E"/>
                </a:solidFill>
              </a:rPr>
              <a:t>alt=</a:t>
            </a:r>
            <a:r>
              <a:rPr lang="en-US" sz="2400" dirty="0">
                <a:solidFill>
                  <a:srgbClr val="E6DB74"/>
                </a:solidFill>
              </a:rPr>
              <a:t>"..."</a:t>
            </a:r>
            <a:r>
              <a:rPr lang="en-US" sz="2400" dirty="0">
                <a:solidFill>
                  <a:srgbClr val="F8F8F2"/>
                </a:solidFill>
              </a:rPr>
              <a:t> </a:t>
            </a:r>
            <a:r>
              <a:rPr lang="en-US" sz="2400" dirty="0">
                <a:solidFill>
                  <a:srgbClr val="A6E22E"/>
                </a:solidFill>
              </a:rPr>
              <a:t>class=</a:t>
            </a:r>
            <a:r>
              <a:rPr lang="en-US" sz="2400" dirty="0">
                <a:solidFill>
                  <a:srgbClr val="E6DB74"/>
                </a:solidFill>
              </a:rPr>
              <a:t>"</a:t>
            </a:r>
            <a:r>
              <a:rPr lang="en-US" sz="2400" dirty="0" err="1">
                <a:solidFill>
                  <a:srgbClr val="E6DB74"/>
                </a:solidFill>
              </a:rPr>
              <a:t>img</a:t>
            </a:r>
            <a:r>
              <a:rPr lang="en-US" sz="2400" dirty="0">
                <a:solidFill>
                  <a:srgbClr val="E6DB74"/>
                </a:solidFill>
              </a:rPr>
              <a:t>-circle"</a:t>
            </a:r>
            <a:r>
              <a:rPr lang="en-US" sz="2400" dirty="0">
                <a:solidFill>
                  <a:srgbClr val="F92672"/>
                </a:solidFill>
              </a:rPr>
              <a:t>&gt;</a:t>
            </a:r>
            <a:endParaRPr lang="en-US" sz="2400" dirty="0">
              <a:solidFill>
                <a:srgbClr val="F8F8F2"/>
              </a:solidFill>
            </a:endParaRPr>
          </a:p>
          <a:p>
            <a:r>
              <a:rPr lang="nl-NL" sz="2400" dirty="0">
                <a:solidFill>
                  <a:srgbClr val="75715E"/>
                </a:solidFill>
              </a:rPr>
              <a:t>&lt;!-- Afbeelding met rand --&gt;</a:t>
            </a:r>
            <a:endParaRPr lang="nl-NL" sz="2400" dirty="0">
              <a:solidFill>
                <a:srgbClr val="F8F8F2"/>
              </a:solidFill>
            </a:endParaRPr>
          </a:p>
          <a:p>
            <a:r>
              <a:rPr lang="en-US" sz="2400" dirty="0">
                <a:solidFill>
                  <a:srgbClr val="F92672"/>
                </a:solidFill>
              </a:rPr>
              <a:t>&lt;</a:t>
            </a:r>
            <a:r>
              <a:rPr lang="en-US" sz="2400" dirty="0" err="1">
                <a:solidFill>
                  <a:srgbClr val="F92672"/>
                </a:solidFill>
              </a:rPr>
              <a:t>img</a:t>
            </a:r>
            <a:r>
              <a:rPr lang="en-US" sz="2400" dirty="0">
                <a:solidFill>
                  <a:srgbClr val="F8F8F2"/>
                </a:solidFill>
              </a:rPr>
              <a:t> </a:t>
            </a:r>
            <a:r>
              <a:rPr lang="en-US" sz="2400" dirty="0" err="1">
                <a:solidFill>
                  <a:srgbClr val="A6E22E"/>
                </a:solidFill>
              </a:rPr>
              <a:t>src</a:t>
            </a:r>
            <a:r>
              <a:rPr lang="en-US" sz="2400" dirty="0">
                <a:solidFill>
                  <a:srgbClr val="A6E22E"/>
                </a:solidFill>
              </a:rPr>
              <a:t>=</a:t>
            </a:r>
            <a:r>
              <a:rPr lang="en-US" sz="2400" dirty="0">
                <a:solidFill>
                  <a:srgbClr val="E6DB74"/>
                </a:solidFill>
              </a:rPr>
              <a:t>"..."</a:t>
            </a:r>
            <a:r>
              <a:rPr lang="en-US" sz="2400" dirty="0">
                <a:solidFill>
                  <a:srgbClr val="F8F8F2"/>
                </a:solidFill>
              </a:rPr>
              <a:t> </a:t>
            </a:r>
            <a:r>
              <a:rPr lang="en-US" sz="2400" dirty="0">
                <a:solidFill>
                  <a:srgbClr val="A6E22E"/>
                </a:solidFill>
              </a:rPr>
              <a:t>alt=</a:t>
            </a:r>
            <a:r>
              <a:rPr lang="en-US" sz="2400" dirty="0">
                <a:solidFill>
                  <a:srgbClr val="E6DB74"/>
                </a:solidFill>
              </a:rPr>
              <a:t>"..."</a:t>
            </a:r>
            <a:r>
              <a:rPr lang="en-US" sz="2400" dirty="0">
                <a:solidFill>
                  <a:srgbClr val="F8F8F2"/>
                </a:solidFill>
              </a:rPr>
              <a:t> </a:t>
            </a:r>
            <a:r>
              <a:rPr lang="en-US" sz="2400" dirty="0">
                <a:solidFill>
                  <a:srgbClr val="A6E22E"/>
                </a:solidFill>
              </a:rPr>
              <a:t>class=</a:t>
            </a:r>
            <a:r>
              <a:rPr lang="en-US" sz="2400" dirty="0">
                <a:solidFill>
                  <a:srgbClr val="E6DB74"/>
                </a:solidFill>
              </a:rPr>
              <a:t>"</a:t>
            </a:r>
            <a:r>
              <a:rPr lang="en-US" sz="2400" dirty="0" err="1">
                <a:solidFill>
                  <a:srgbClr val="E6DB74"/>
                </a:solidFill>
              </a:rPr>
              <a:t>img</a:t>
            </a:r>
            <a:r>
              <a:rPr lang="en-US" sz="2400" dirty="0">
                <a:solidFill>
                  <a:srgbClr val="E6DB74"/>
                </a:solidFill>
              </a:rPr>
              <a:t>-thumbnail"</a:t>
            </a:r>
            <a:r>
              <a:rPr lang="en-US" sz="2400" dirty="0">
                <a:solidFill>
                  <a:srgbClr val="F92672"/>
                </a:solidFill>
              </a:rPr>
              <a:t>&gt;</a:t>
            </a:r>
            <a:endParaRPr lang="en-US" sz="2400" dirty="0">
              <a:solidFill>
                <a:srgbClr val="F8F8F2"/>
              </a:solidFill>
            </a:endParaRPr>
          </a:p>
          <a:p>
            <a:endParaRPr lang="en-US" sz="2400" dirty="0">
              <a:solidFill>
                <a:srgbClr val="F8F8F2"/>
              </a:solidFill>
            </a:endParaRPr>
          </a:p>
        </p:txBody>
      </p:sp>
    </p:spTree>
    <p:extLst>
      <p:ext uri="{BB962C8B-B14F-4D97-AF65-F5344CB8AC3E}">
        <p14:creationId xmlns:p14="http://schemas.microsoft.com/office/powerpoint/2010/main" val="4270111767"/>
      </p:ext>
    </p:extLst>
  </p:cSld>
  <p:clrMapOvr>
    <a:masterClrMapping/>
  </p:clrMapOvr>
  <p:transition spd="slow">
    <p:push/>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VRAAG JEZELF AF</a:t>
            </a:r>
            <a:endParaRPr lang="nl-NL" dirty="0"/>
          </a:p>
        </p:txBody>
      </p:sp>
      <p:sp>
        <p:nvSpPr>
          <p:cNvPr id="5" name="Tijdelijke aanduiding voor inhoud 4"/>
          <p:cNvSpPr>
            <a:spLocks noGrp="1"/>
          </p:cNvSpPr>
          <p:nvPr>
            <p:ph idx="1"/>
          </p:nvPr>
        </p:nvSpPr>
        <p:spPr/>
        <p:txBody>
          <a:bodyPr/>
          <a:lstStyle/>
          <a:p>
            <a:pPr marL="457200" indent="-457200">
              <a:buFont typeface="Arial" panose="020B0604020202020204" pitchFamily="34" charset="0"/>
              <a:buChar char="•"/>
            </a:pPr>
            <a:r>
              <a:rPr lang="nl-NL" dirty="0" smtClean="0"/>
              <a:t>Welke afbeeldingen echt nodig zijn</a:t>
            </a:r>
          </a:p>
          <a:p>
            <a:pPr marL="457200" indent="-457200">
              <a:buFont typeface="Arial" panose="020B0604020202020204" pitchFamily="34" charset="0"/>
              <a:buChar char="•"/>
            </a:pPr>
            <a:r>
              <a:rPr lang="nl-NL" dirty="0" smtClean="0"/>
              <a:t>Hoeveel data stuur je naar de gebruiker</a:t>
            </a:r>
          </a:p>
          <a:p>
            <a:pPr marL="457200" indent="-457200">
              <a:buFont typeface="Arial" panose="020B0604020202020204" pitchFamily="34" charset="0"/>
              <a:buChar char="•"/>
            </a:pPr>
            <a:r>
              <a:rPr lang="nl-NL" dirty="0" smtClean="0"/>
              <a:t>Als het plaatje een link bevat, weet de gebruiker dit op mobiel dan ook?</a:t>
            </a:r>
            <a:endParaRPr lang="nl-NL" dirty="0"/>
          </a:p>
        </p:txBody>
      </p:sp>
    </p:spTree>
    <p:extLst>
      <p:ext uri="{BB962C8B-B14F-4D97-AF65-F5344CB8AC3E}">
        <p14:creationId xmlns:p14="http://schemas.microsoft.com/office/powerpoint/2010/main" val="1630500104"/>
      </p:ext>
    </p:extLst>
  </p:cSld>
  <p:clrMapOvr>
    <a:masterClrMapping/>
  </p:clrMapOvr>
  <p:transition spd="slow">
    <p:push/>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normAutofit fontScale="90000"/>
          </a:bodyPr>
          <a:lstStyle/>
          <a:p>
            <a:r>
              <a:rPr lang="nl-NL" dirty="0" smtClean="0"/>
              <a:t>OPDRACHT 2</a:t>
            </a:r>
            <a:br>
              <a:rPr lang="nl-NL" dirty="0" smtClean="0"/>
            </a:br>
            <a:r>
              <a:rPr lang="nl-NL" dirty="0" smtClean="0"/>
              <a:t>BRENG JE SCHETS TOT LEVEN MET BEHULP VAN BOOTSTRAP</a:t>
            </a:r>
            <a:endParaRPr lang="nl-NL" dirty="0"/>
          </a:p>
        </p:txBody>
      </p:sp>
    </p:spTree>
    <p:extLst>
      <p:ext uri="{BB962C8B-B14F-4D97-AF65-F5344CB8AC3E}">
        <p14:creationId xmlns:p14="http://schemas.microsoft.com/office/powerpoint/2010/main" val="3797740689"/>
      </p:ext>
    </p:extLst>
  </p:cSld>
  <p:clrMapOvr>
    <a:masterClrMapping/>
  </p:clrMapOvr>
  <p:transition spd="slow">
    <p:push/>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normAutofit fontScale="90000"/>
          </a:bodyPr>
          <a:lstStyle/>
          <a:p>
            <a:r>
              <a:rPr lang="nl-NL" dirty="0" smtClean="0"/>
              <a:t>BLOK 3: RESPONSIVE DESIGN MET BOOTSTRAP</a:t>
            </a:r>
            <a:endParaRPr lang="nl-NL" dirty="0"/>
          </a:p>
        </p:txBody>
      </p:sp>
    </p:spTree>
    <p:extLst>
      <p:ext uri="{BB962C8B-B14F-4D97-AF65-F5344CB8AC3E}">
        <p14:creationId xmlns:p14="http://schemas.microsoft.com/office/powerpoint/2010/main" val="1205736679"/>
      </p:ext>
    </p:extLst>
  </p:cSld>
  <p:clrMapOvr>
    <a:masterClrMapping/>
  </p:clrMapOvr>
  <p:transition spd="slow">
    <p:push/>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normAutofit/>
          </a:bodyPr>
          <a:lstStyle/>
          <a:p>
            <a:r>
              <a:rPr lang="nl-NL" dirty="0" smtClean="0"/>
              <a:t>WAAR GAAT HET VAAK FOUT!</a:t>
            </a:r>
            <a:endParaRPr lang="nl-NL" dirty="0"/>
          </a:p>
        </p:txBody>
      </p:sp>
      <p:sp>
        <p:nvSpPr>
          <p:cNvPr id="2" name="Tijdelijke aanduiding voor inhoud 1"/>
          <p:cNvSpPr>
            <a:spLocks noGrp="1"/>
          </p:cNvSpPr>
          <p:nvPr>
            <p:ph idx="1"/>
          </p:nvPr>
        </p:nvSpPr>
        <p:spPr/>
        <p:txBody>
          <a:bodyPr/>
          <a:lstStyle/>
          <a:p>
            <a:r>
              <a:rPr lang="nl-NL" dirty="0" smtClean="0"/>
              <a:t>Navigatie</a:t>
            </a:r>
          </a:p>
          <a:p>
            <a:r>
              <a:rPr lang="nl-NL" dirty="0" smtClean="0"/>
              <a:t>Sidebars</a:t>
            </a:r>
          </a:p>
          <a:p>
            <a:r>
              <a:rPr lang="nl-NL" dirty="0" smtClean="0"/>
              <a:t>Forms</a:t>
            </a:r>
          </a:p>
          <a:p>
            <a:r>
              <a:rPr lang="nl-NL" dirty="0" smtClean="0"/>
              <a:t>Afbeeldingen</a:t>
            </a:r>
          </a:p>
          <a:p>
            <a:r>
              <a:rPr lang="nl-NL" dirty="0" smtClean="0"/>
              <a:t>Tabellen</a:t>
            </a:r>
          </a:p>
          <a:p>
            <a:r>
              <a:rPr lang="nl-NL" dirty="0" err="1" smtClean="0"/>
              <a:t>Touchscreen</a:t>
            </a:r>
            <a:endParaRPr lang="nl-NL" dirty="0"/>
          </a:p>
        </p:txBody>
      </p:sp>
    </p:spTree>
    <p:extLst>
      <p:ext uri="{BB962C8B-B14F-4D97-AF65-F5344CB8AC3E}">
        <p14:creationId xmlns:p14="http://schemas.microsoft.com/office/powerpoint/2010/main" val="3296925550"/>
      </p:ext>
    </p:extLst>
  </p:cSld>
  <p:clrMapOvr>
    <a:masterClrMapping/>
  </p:clrMapOvr>
  <p:transition spd="slow">
    <p:push/>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fbeelding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85985" y="1685665"/>
            <a:ext cx="6135495" cy="3624576"/>
          </a:xfrm>
          <a:prstGeom prst="rect">
            <a:avLst/>
          </a:prstGeom>
        </p:spPr>
      </p:pic>
      <p:pic>
        <p:nvPicPr>
          <p:cNvPr id="6" name="Afbeelding 5"/>
          <p:cNvPicPr>
            <a:picLocks noChangeAspect="1"/>
          </p:cNvPicPr>
          <p:nvPr/>
        </p:nvPicPr>
        <p:blipFill rotWithShape="1">
          <a:blip r:embed="rId4">
            <a:extLst>
              <a:ext uri="{28A0092B-C50C-407E-A947-70E740481C1C}">
                <a14:useLocalDpi xmlns:a14="http://schemas.microsoft.com/office/drawing/2010/main" val="0"/>
              </a:ext>
            </a:extLst>
          </a:blip>
          <a:srcRect l="3521" t="3891" r="25231" b="6411"/>
          <a:stretch/>
        </p:blipFill>
        <p:spPr>
          <a:xfrm>
            <a:off x="3336173" y="1895549"/>
            <a:ext cx="4635118" cy="2917751"/>
          </a:xfrm>
          <a:prstGeom prst="rect">
            <a:avLst/>
          </a:prstGeom>
          <a:noFill/>
          <a:ln>
            <a:noFill/>
          </a:ln>
        </p:spPr>
      </p:pic>
      <p:pic>
        <p:nvPicPr>
          <p:cNvPr id="9" name="Afbeelding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14662" y="2663390"/>
            <a:ext cx="1447357" cy="2646851"/>
          </a:xfrm>
          <a:prstGeom prst="rect">
            <a:avLst/>
          </a:prstGeom>
        </p:spPr>
      </p:pic>
      <p:pic>
        <p:nvPicPr>
          <p:cNvPr id="10" name="Afbeelding 9"/>
          <p:cNvPicPr>
            <a:picLocks noChangeAspect="1"/>
          </p:cNvPicPr>
          <p:nvPr/>
        </p:nvPicPr>
        <p:blipFill rotWithShape="1">
          <a:blip r:embed="rId6">
            <a:extLst>
              <a:ext uri="{28A0092B-C50C-407E-A947-70E740481C1C}">
                <a14:useLocalDpi xmlns:a14="http://schemas.microsoft.com/office/drawing/2010/main" val="0"/>
              </a:ext>
            </a:extLst>
          </a:blip>
          <a:srcRect l="78022" t="4196" r="3027" b="31473"/>
          <a:stretch/>
        </p:blipFill>
        <p:spPr>
          <a:xfrm>
            <a:off x="7940040" y="3184599"/>
            <a:ext cx="983201" cy="1668780"/>
          </a:xfrm>
          <a:prstGeom prst="rect">
            <a:avLst/>
          </a:prstGeom>
          <a:noFill/>
          <a:ln>
            <a:noFill/>
          </a:ln>
        </p:spPr>
      </p:pic>
      <p:pic>
        <p:nvPicPr>
          <p:cNvPr id="15" name="Afbeelding 14"/>
          <p:cNvPicPr>
            <a:picLocks noChangeAspect="1"/>
          </p:cNvPicPr>
          <p:nvPr/>
        </p:nvPicPr>
        <p:blipFill rotWithShape="1">
          <a:blip r:embed="rId4">
            <a:extLst>
              <a:ext uri="{28A0092B-C50C-407E-A947-70E740481C1C}">
                <a14:useLocalDpi xmlns:a14="http://schemas.microsoft.com/office/drawing/2010/main" val="0"/>
              </a:ext>
            </a:extLst>
          </a:blip>
          <a:srcRect l="77603" t="3415" r="2792" b="30678"/>
          <a:stretch/>
        </p:blipFill>
        <p:spPr>
          <a:xfrm>
            <a:off x="7940040" y="3187095"/>
            <a:ext cx="990116" cy="1664305"/>
          </a:xfrm>
          <a:prstGeom prst="rect">
            <a:avLst/>
          </a:prstGeom>
          <a:noFill/>
          <a:ln>
            <a:noFill/>
          </a:ln>
        </p:spPr>
      </p:pic>
    </p:spTree>
    <p:extLst>
      <p:ext uri="{BB962C8B-B14F-4D97-AF65-F5344CB8AC3E}">
        <p14:creationId xmlns:p14="http://schemas.microsoft.com/office/powerpoint/2010/main" val="163223508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fbeelding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85985" y="1685665"/>
            <a:ext cx="6135495" cy="3624576"/>
          </a:xfrm>
          <a:prstGeom prst="rect">
            <a:avLst/>
          </a:prstGeom>
        </p:spPr>
      </p:pic>
      <p:pic>
        <p:nvPicPr>
          <p:cNvPr id="6" name="Afbeelding 5"/>
          <p:cNvPicPr>
            <a:picLocks noChangeAspect="1"/>
          </p:cNvPicPr>
          <p:nvPr/>
        </p:nvPicPr>
        <p:blipFill rotWithShape="1">
          <a:blip r:embed="rId4">
            <a:extLst>
              <a:ext uri="{28A0092B-C50C-407E-A947-70E740481C1C}">
                <a14:useLocalDpi xmlns:a14="http://schemas.microsoft.com/office/drawing/2010/main" val="0"/>
              </a:ext>
            </a:extLst>
          </a:blip>
          <a:srcRect l="3521" t="3891" r="25231" b="6411"/>
          <a:stretch/>
        </p:blipFill>
        <p:spPr>
          <a:xfrm>
            <a:off x="3336173" y="1895549"/>
            <a:ext cx="4635118" cy="2917751"/>
          </a:xfrm>
          <a:prstGeom prst="rect">
            <a:avLst/>
          </a:prstGeom>
          <a:noFill/>
          <a:ln>
            <a:noFill/>
          </a:ln>
        </p:spPr>
      </p:pic>
      <p:pic>
        <p:nvPicPr>
          <p:cNvPr id="9" name="Afbeelding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14662" y="2663390"/>
            <a:ext cx="1447357" cy="2646851"/>
          </a:xfrm>
          <a:prstGeom prst="rect">
            <a:avLst/>
          </a:prstGeom>
        </p:spPr>
      </p:pic>
      <p:pic>
        <p:nvPicPr>
          <p:cNvPr id="10" name="Afbeelding 9"/>
          <p:cNvPicPr>
            <a:picLocks noChangeAspect="1"/>
          </p:cNvPicPr>
          <p:nvPr/>
        </p:nvPicPr>
        <p:blipFill rotWithShape="1">
          <a:blip r:embed="rId6">
            <a:extLst>
              <a:ext uri="{28A0092B-C50C-407E-A947-70E740481C1C}">
                <a14:useLocalDpi xmlns:a14="http://schemas.microsoft.com/office/drawing/2010/main" val="0"/>
              </a:ext>
            </a:extLst>
          </a:blip>
          <a:srcRect l="78022" t="4196" r="3027" b="31473"/>
          <a:stretch/>
        </p:blipFill>
        <p:spPr>
          <a:xfrm>
            <a:off x="7940040" y="3184599"/>
            <a:ext cx="983201" cy="1668780"/>
          </a:xfrm>
          <a:prstGeom prst="rect">
            <a:avLst/>
          </a:prstGeom>
          <a:noFill/>
          <a:ln>
            <a:noFill/>
          </a:ln>
        </p:spPr>
      </p:pic>
      <p:pic>
        <p:nvPicPr>
          <p:cNvPr id="15" name="Afbeelding 14"/>
          <p:cNvPicPr>
            <a:picLocks noChangeAspect="1"/>
          </p:cNvPicPr>
          <p:nvPr/>
        </p:nvPicPr>
        <p:blipFill rotWithShape="1">
          <a:blip r:embed="rId4">
            <a:extLst>
              <a:ext uri="{28A0092B-C50C-407E-A947-70E740481C1C}">
                <a14:useLocalDpi xmlns:a14="http://schemas.microsoft.com/office/drawing/2010/main" val="0"/>
              </a:ext>
            </a:extLst>
          </a:blip>
          <a:srcRect l="77603" t="3415" r="2792" b="30678"/>
          <a:stretch/>
        </p:blipFill>
        <p:spPr>
          <a:xfrm>
            <a:off x="7940040" y="3187095"/>
            <a:ext cx="990116" cy="1664305"/>
          </a:xfrm>
          <a:prstGeom prst="rect">
            <a:avLst/>
          </a:prstGeom>
          <a:noFill/>
          <a:ln>
            <a:noFill/>
          </a:ln>
        </p:spPr>
      </p:pic>
    </p:spTree>
    <p:extLst>
      <p:ext uri="{BB962C8B-B14F-4D97-AF65-F5344CB8AC3E}">
        <p14:creationId xmlns:p14="http://schemas.microsoft.com/office/powerpoint/2010/main" val="12550038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fbeelding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85985" y="1685665"/>
            <a:ext cx="6135495" cy="3624576"/>
          </a:xfrm>
          <a:prstGeom prst="rect">
            <a:avLst/>
          </a:prstGeom>
        </p:spPr>
      </p:pic>
      <p:pic>
        <p:nvPicPr>
          <p:cNvPr id="6" name="Afbeelding 5"/>
          <p:cNvPicPr>
            <a:picLocks noChangeAspect="1"/>
          </p:cNvPicPr>
          <p:nvPr/>
        </p:nvPicPr>
        <p:blipFill rotWithShape="1">
          <a:blip r:embed="rId4">
            <a:extLst>
              <a:ext uri="{28A0092B-C50C-407E-A947-70E740481C1C}">
                <a14:useLocalDpi xmlns:a14="http://schemas.microsoft.com/office/drawing/2010/main" val="0"/>
              </a:ext>
            </a:extLst>
          </a:blip>
          <a:srcRect l="3521" t="3891" r="25231" b="6411"/>
          <a:stretch/>
        </p:blipFill>
        <p:spPr>
          <a:xfrm>
            <a:off x="3336173" y="1895549"/>
            <a:ext cx="4635118" cy="2917751"/>
          </a:xfrm>
          <a:prstGeom prst="rect">
            <a:avLst/>
          </a:prstGeom>
          <a:noFill/>
          <a:ln>
            <a:noFill/>
          </a:ln>
        </p:spPr>
      </p:pic>
      <p:pic>
        <p:nvPicPr>
          <p:cNvPr id="9" name="Afbeelding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14662" y="2663390"/>
            <a:ext cx="1447357" cy="2646851"/>
          </a:xfrm>
          <a:prstGeom prst="rect">
            <a:avLst/>
          </a:prstGeom>
        </p:spPr>
      </p:pic>
      <p:pic>
        <p:nvPicPr>
          <p:cNvPr id="10" name="Afbeelding 9"/>
          <p:cNvPicPr>
            <a:picLocks noChangeAspect="1"/>
          </p:cNvPicPr>
          <p:nvPr/>
        </p:nvPicPr>
        <p:blipFill rotWithShape="1">
          <a:blip r:embed="rId6">
            <a:extLst>
              <a:ext uri="{28A0092B-C50C-407E-A947-70E740481C1C}">
                <a14:useLocalDpi xmlns:a14="http://schemas.microsoft.com/office/drawing/2010/main" val="0"/>
              </a:ext>
            </a:extLst>
          </a:blip>
          <a:srcRect l="78022" t="4196" r="3027" b="31473"/>
          <a:stretch/>
        </p:blipFill>
        <p:spPr>
          <a:xfrm>
            <a:off x="7940040" y="3184599"/>
            <a:ext cx="983201" cy="1668780"/>
          </a:xfrm>
          <a:prstGeom prst="rect">
            <a:avLst/>
          </a:prstGeom>
          <a:noFill/>
          <a:ln>
            <a:noFill/>
          </a:ln>
        </p:spPr>
      </p:pic>
      <p:pic>
        <p:nvPicPr>
          <p:cNvPr id="15" name="Afbeelding 14"/>
          <p:cNvPicPr>
            <a:picLocks noChangeAspect="1"/>
          </p:cNvPicPr>
          <p:nvPr/>
        </p:nvPicPr>
        <p:blipFill rotWithShape="1">
          <a:blip r:embed="rId4">
            <a:extLst>
              <a:ext uri="{28A0092B-C50C-407E-A947-70E740481C1C}">
                <a14:useLocalDpi xmlns:a14="http://schemas.microsoft.com/office/drawing/2010/main" val="0"/>
              </a:ext>
            </a:extLst>
          </a:blip>
          <a:srcRect l="77603" t="3415" r="2792" b="30678"/>
          <a:stretch/>
        </p:blipFill>
        <p:spPr>
          <a:xfrm>
            <a:off x="7940040" y="3187095"/>
            <a:ext cx="990116" cy="1664305"/>
          </a:xfrm>
          <a:prstGeom prst="rect">
            <a:avLst/>
          </a:prstGeom>
          <a:noFill/>
          <a:ln>
            <a:noFill/>
          </a:ln>
        </p:spPr>
      </p:pic>
    </p:spTree>
    <p:extLst>
      <p:ext uri="{BB962C8B-B14F-4D97-AF65-F5344CB8AC3E}">
        <p14:creationId xmlns:p14="http://schemas.microsoft.com/office/powerpoint/2010/main" val="385280282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Afbeelding 7"/>
          <p:cNvPicPr>
            <a:picLocks noChangeAspect="1"/>
          </p:cNvPicPr>
          <p:nvPr/>
        </p:nvPicPr>
        <p:blipFill rotWithShape="1">
          <a:blip r:embed="rId3">
            <a:extLst>
              <a:ext uri="{28A0092B-C50C-407E-A947-70E740481C1C}">
                <a14:useLocalDpi xmlns:a14="http://schemas.microsoft.com/office/drawing/2010/main" val="0"/>
              </a:ext>
            </a:extLst>
          </a:blip>
          <a:srcRect l="23236" t="18957" r="1064" b="16282"/>
          <a:stretch/>
        </p:blipFill>
        <p:spPr>
          <a:xfrm>
            <a:off x="3643086" y="1799771"/>
            <a:ext cx="7053943" cy="4441371"/>
          </a:xfrm>
          <a:prstGeom prst="rect">
            <a:avLst/>
          </a:prstGeom>
        </p:spPr>
      </p:pic>
      <p:pic>
        <p:nvPicPr>
          <p:cNvPr id="9" name="Tijdelijke aanduiding voor inhoud 5"/>
          <p:cNvPicPr>
            <a:picLocks noChangeAspect="1"/>
          </p:cNvPicPr>
          <p:nvPr/>
        </p:nvPicPr>
        <p:blipFill rotWithShape="1">
          <a:blip r:embed="rId4">
            <a:extLst>
              <a:ext uri="{28A0092B-C50C-407E-A947-70E740481C1C}">
                <a14:useLocalDpi xmlns:a14="http://schemas.microsoft.com/office/drawing/2010/main" val="0"/>
              </a:ext>
            </a:extLst>
          </a:blip>
          <a:srcRect l="1274" t="18307" r="62190" b="13504"/>
          <a:stretch/>
        </p:blipFill>
        <p:spPr>
          <a:xfrm>
            <a:off x="2034436" y="1799771"/>
            <a:ext cx="3328988" cy="4572000"/>
          </a:xfrm>
          <a:prstGeom prst="rect">
            <a:avLst/>
          </a:prstGeom>
        </p:spPr>
      </p:pic>
      <p:pic>
        <p:nvPicPr>
          <p:cNvPr id="7" name="Afbeelding 6"/>
          <p:cNvPicPr>
            <a:picLocks noChangeAspect="1"/>
          </p:cNvPicPr>
          <p:nvPr/>
        </p:nvPicPr>
        <p:blipFill rotWithShape="1">
          <a:blip r:embed="rId5">
            <a:extLst>
              <a:ext uri="{28A0092B-C50C-407E-A947-70E740481C1C}">
                <a14:useLocalDpi xmlns:a14="http://schemas.microsoft.com/office/drawing/2010/main" val="0"/>
              </a:ext>
            </a:extLst>
          </a:blip>
          <a:srcRect l="23983" t="34887" r="55301" b="12625"/>
          <a:stretch/>
        </p:blipFill>
        <p:spPr>
          <a:xfrm>
            <a:off x="3698930" y="2881310"/>
            <a:ext cx="1930401" cy="3599544"/>
          </a:xfrm>
          <a:prstGeom prst="rect">
            <a:avLst/>
          </a:prstGeom>
        </p:spPr>
      </p:pic>
      <p:sp>
        <p:nvSpPr>
          <p:cNvPr id="3" name="Titel 2"/>
          <p:cNvSpPr>
            <a:spLocks noGrp="1"/>
          </p:cNvSpPr>
          <p:nvPr>
            <p:ph type="title"/>
          </p:nvPr>
        </p:nvSpPr>
        <p:spPr/>
        <p:txBody>
          <a:bodyPr/>
          <a:lstStyle/>
          <a:p>
            <a:r>
              <a:rPr lang="en-US" dirty="0">
                <a:solidFill>
                  <a:schemeClr val="tx1">
                    <a:lumMod val="95000"/>
                    <a:lumOff val="5000"/>
                  </a:schemeClr>
                </a:solidFill>
              </a:rPr>
              <a:t>1 WEBSITE VOOR </a:t>
            </a:r>
            <a:r>
              <a:rPr lang="en-US" dirty="0" smtClean="0">
                <a:solidFill>
                  <a:schemeClr val="tx1">
                    <a:lumMod val="95000"/>
                    <a:lumOff val="5000"/>
                  </a:schemeClr>
                </a:solidFill>
              </a:rPr>
              <a:t>IEDER APPARAAT</a:t>
            </a:r>
            <a:endParaRPr lang="nl-NL" dirty="0"/>
          </a:p>
        </p:txBody>
      </p:sp>
    </p:spTree>
    <p:extLst>
      <p:ext uri="{BB962C8B-B14F-4D97-AF65-F5344CB8AC3E}">
        <p14:creationId xmlns:p14="http://schemas.microsoft.com/office/powerpoint/2010/main" val="5980118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2000"/>
                                  </p:stCondLst>
                                  <p:childTnLst>
                                    <p:animMotion origin="layout" path="M 0 0 L 0 -0.35139 " pathEditMode="relative" rAng="0" ptsTypes="AA">
                                      <p:cBhvr>
                                        <p:cTn id="6" dur="1000" fill="hold"/>
                                        <p:tgtEl>
                                          <p:spTgt spid="3"/>
                                        </p:tgtEl>
                                        <p:attrNameLst>
                                          <p:attrName>ppt_x</p:attrName>
                                          <p:attrName>ppt_y</p:attrName>
                                        </p:attrNameLst>
                                      </p:cBhvr>
                                      <p:rCtr x="0" y="-17569"/>
                                    </p:animMotion>
                                  </p:childTnLst>
                                </p:cTn>
                              </p:par>
                              <p:par>
                                <p:cTn id="7" presetID="2" presetClass="entr" presetSubtype="2" fill="hold" nodeType="withEffect">
                                  <p:stCondLst>
                                    <p:cond delay="2500"/>
                                  </p:stCondLst>
                                  <p:childTnLst>
                                    <p:set>
                                      <p:cBhvr>
                                        <p:cTn id="8" dur="1" fill="hold">
                                          <p:stCondLst>
                                            <p:cond delay="0"/>
                                          </p:stCondLst>
                                        </p:cTn>
                                        <p:tgtEl>
                                          <p:spTgt spid="8"/>
                                        </p:tgtEl>
                                        <p:attrNameLst>
                                          <p:attrName>style.visibility</p:attrName>
                                        </p:attrNameLst>
                                      </p:cBhvr>
                                      <p:to>
                                        <p:strVal val="visible"/>
                                      </p:to>
                                    </p:set>
                                    <p:anim calcmode="lin" valueType="num">
                                      <p:cBhvr additive="base">
                                        <p:cTn id="9" dur="1000" fill="hold"/>
                                        <p:tgtEl>
                                          <p:spTgt spid="8"/>
                                        </p:tgtEl>
                                        <p:attrNameLst>
                                          <p:attrName>ppt_x</p:attrName>
                                        </p:attrNameLst>
                                      </p:cBhvr>
                                      <p:tavLst>
                                        <p:tav tm="0">
                                          <p:val>
                                            <p:strVal val="1+#ppt_w/2"/>
                                          </p:val>
                                        </p:tav>
                                        <p:tav tm="100000">
                                          <p:val>
                                            <p:strVal val="#ppt_x"/>
                                          </p:val>
                                        </p:tav>
                                      </p:tavLst>
                                    </p:anim>
                                    <p:anim calcmode="lin" valueType="num">
                                      <p:cBhvr additive="base">
                                        <p:cTn id="10" dur="1000" fill="hold"/>
                                        <p:tgtEl>
                                          <p:spTgt spid="8"/>
                                        </p:tgtEl>
                                        <p:attrNameLst>
                                          <p:attrName>ppt_y</p:attrName>
                                        </p:attrNameLst>
                                      </p:cBhvr>
                                      <p:tavLst>
                                        <p:tav tm="0">
                                          <p:val>
                                            <p:strVal val="#ppt_y"/>
                                          </p:val>
                                        </p:tav>
                                        <p:tav tm="100000">
                                          <p:val>
                                            <p:strVal val="#ppt_y"/>
                                          </p:val>
                                        </p:tav>
                                      </p:tavLst>
                                    </p:anim>
                                  </p:childTnLst>
                                </p:cTn>
                              </p:par>
                            </p:childTnLst>
                          </p:cTn>
                        </p:par>
                        <p:par>
                          <p:cTn id="11" fill="hold">
                            <p:stCondLst>
                              <p:cond delay="3500"/>
                            </p:stCondLst>
                            <p:childTnLst>
                              <p:par>
                                <p:cTn id="12" presetID="2" presetClass="entr" presetSubtype="8"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1000" fill="hold"/>
                                        <p:tgtEl>
                                          <p:spTgt spid="9"/>
                                        </p:tgtEl>
                                        <p:attrNameLst>
                                          <p:attrName>ppt_x</p:attrName>
                                        </p:attrNameLst>
                                      </p:cBhvr>
                                      <p:tavLst>
                                        <p:tav tm="0">
                                          <p:val>
                                            <p:strVal val="0-#ppt_w/2"/>
                                          </p:val>
                                        </p:tav>
                                        <p:tav tm="100000">
                                          <p:val>
                                            <p:strVal val="#ppt_x"/>
                                          </p:val>
                                        </p:tav>
                                      </p:tavLst>
                                    </p:anim>
                                    <p:anim calcmode="lin" valueType="num">
                                      <p:cBhvr additive="base">
                                        <p:cTn id="15" dur="100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4" fill="hold" nodeType="withEffect">
                                  <p:stCondLst>
                                    <p:cond delay="100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1000" fill="hold"/>
                                        <p:tgtEl>
                                          <p:spTgt spid="7"/>
                                        </p:tgtEl>
                                        <p:attrNameLst>
                                          <p:attrName>ppt_x</p:attrName>
                                        </p:attrNameLst>
                                      </p:cBhvr>
                                      <p:tavLst>
                                        <p:tav tm="0">
                                          <p:val>
                                            <p:strVal val="#ppt_x"/>
                                          </p:val>
                                        </p:tav>
                                        <p:tav tm="100000">
                                          <p:val>
                                            <p:strVal val="#ppt_x"/>
                                          </p:val>
                                        </p:tav>
                                      </p:tavLst>
                                    </p:anim>
                                    <p:anim calcmode="lin" valueType="num">
                                      <p:cBhvr additive="base">
                                        <p:cTn id="19"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HOE KUNNEN WE DIT ONDERVANGEN</a:t>
            </a:r>
            <a:endParaRPr lang="nl-NL" dirty="0"/>
          </a:p>
        </p:txBody>
      </p:sp>
    </p:spTree>
    <p:extLst>
      <p:ext uri="{BB962C8B-B14F-4D97-AF65-F5344CB8AC3E}">
        <p14:creationId xmlns:p14="http://schemas.microsoft.com/office/powerpoint/2010/main" val="1438406083"/>
      </p:ext>
    </p:extLst>
  </p:cSld>
  <p:clrMapOvr>
    <a:masterClrMapping/>
  </p:clrMapOvr>
  <p:transition spd="slow">
    <p:push/>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smtClean="0"/>
              <a:t>DE VIEWPORT</a:t>
            </a:r>
            <a:endParaRPr lang="nl-NL" dirty="0"/>
          </a:p>
        </p:txBody>
      </p:sp>
      <p:sp>
        <p:nvSpPr>
          <p:cNvPr id="4" name="Tijdelijke aanduiding voor inhoud 3"/>
          <p:cNvSpPr>
            <a:spLocks noGrp="1"/>
          </p:cNvSpPr>
          <p:nvPr>
            <p:ph idx="1"/>
          </p:nvPr>
        </p:nvSpPr>
        <p:spPr/>
        <p:txBody>
          <a:bodyPr/>
          <a:lstStyle/>
          <a:p>
            <a:pPr marL="457200" indent="-457200">
              <a:buFont typeface="Arial" panose="020B0604020202020204" pitchFamily="34" charset="0"/>
              <a:buChar char="•"/>
            </a:pPr>
            <a:r>
              <a:rPr lang="nl-NL" dirty="0" smtClean="0"/>
              <a:t>Een pixel is geen pixel</a:t>
            </a:r>
          </a:p>
          <a:p>
            <a:pPr marL="457200" indent="-457200">
              <a:buFont typeface="Arial" panose="020B0604020202020204" pitchFamily="34" charset="0"/>
              <a:buChar char="•"/>
            </a:pPr>
            <a:r>
              <a:rPr lang="nl-NL" dirty="0" smtClean="0"/>
              <a:t>Kleine apparaten gaan er vanuit dat een website gemaakt is voor </a:t>
            </a:r>
            <a:r>
              <a:rPr lang="nl-NL" dirty="0" err="1" smtClean="0"/>
              <a:t>desktops</a:t>
            </a:r>
            <a:endParaRPr lang="nl-NL" dirty="0" smtClean="0"/>
          </a:p>
          <a:p>
            <a:pPr marL="457200" indent="-457200">
              <a:buFont typeface="Arial" panose="020B0604020202020204" pitchFamily="34" charset="0"/>
              <a:buChar char="•"/>
            </a:pPr>
            <a:r>
              <a:rPr lang="nl-NL" dirty="0" smtClean="0"/>
              <a:t>De viewport breedte moet ingesteld worden op de breedte van het apparaat</a:t>
            </a:r>
          </a:p>
        </p:txBody>
      </p:sp>
    </p:spTree>
    <p:extLst>
      <p:ext uri="{BB962C8B-B14F-4D97-AF65-F5344CB8AC3E}">
        <p14:creationId xmlns:p14="http://schemas.microsoft.com/office/powerpoint/2010/main" val="3565926876"/>
      </p:ext>
    </p:extLst>
  </p:cSld>
  <p:clrMapOvr>
    <a:masterClrMapping/>
  </p:clrMapOvr>
  <p:transition spd="slow">
    <p:push/>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DE VIEWPORT</a:t>
            </a:r>
            <a:endParaRPr lang="nl-NL" dirty="0"/>
          </a:p>
        </p:txBody>
      </p:sp>
      <p:sp>
        <p:nvSpPr>
          <p:cNvPr id="4" name="Tijdelijke aanduiding voor tekst 3"/>
          <p:cNvSpPr>
            <a:spLocks noGrp="1"/>
          </p:cNvSpPr>
          <p:nvPr>
            <p:ph type="body" sz="quarter" idx="10"/>
          </p:nvPr>
        </p:nvSpPr>
        <p:spPr/>
        <p:txBody>
          <a:bodyPr>
            <a:noAutofit/>
          </a:bodyPr>
          <a:lstStyle/>
          <a:p>
            <a:r>
              <a:rPr lang="en-US" sz="3200" dirty="0">
                <a:solidFill>
                  <a:srgbClr val="F92672"/>
                </a:solidFill>
              </a:rPr>
              <a:t>&lt;meta</a:t>
            </a:r>
            <a:r>
              <a:rPr lang="en-US" sz="3200" dirty="0">
                <a:solidFill>
                  <a:srgbClr val="F8F8F2"/>
                </a:solidFill>
              </a:rPr>
              <a:t> </a:t>
            </a:r>
            <a:r>
              <a:rPr lang="en-US" sz="3200" dirty="0">
                <a:solidFill>
                  <a:srgbClr val="A6E22E"/>
                </a:solidFill>
              </a:rPr>
              <a:t>name=</a:t>
            </a:r>
            <a:r>
              <a:rPr lang="en-US" sz="3200" dirty="0">
                <a:solidFill>
                  <a:srgbClr val="E6DB74"/>
                </a:solidFill>
              </a:rPr>
              <a:t>"viewport"</a:t>
            </a:r>
            <a:r>
              <a:rPr lang="en-US" sz="3200" dirty="0">
                <a:solidFill>
                  <a:srgbClr val="F8F8F2"/>
                </a:solidFill>
              </a:rPr>
              <a:t> </a:t>
            </a:r>
            <a:r>
              <a:rPr lang="en-US" sz="3200" dirty="0" smtClean="0">
                <a:solidFill>
                  <a:srgbClr val="F8F8F2"/>
                </a:solidFill>
              </a:rPr>
              <a:t>	</a:t>
            </a:r>
            <a:r>
              <a:rPr lang="en-US" sz="3200" dirty="0" smtClean="0">
                <a:solidFill>
                  <a:srgbClr val="A6E22E"/>
                </a:solidFill>
              </a:rPr>
              <a:t>content=</a:t>
            </a:r>
            <a:r>
              <a:rPr lang="en-US" sz="3200" dirty="0" smtClean="0">
                <a:solidFill>
                  <a:srgbClr val="E6DB74"/>
                </a:solidFill>
              </a:rPr>
              <a:t>"</a:t>
            </a:r>
          </a:p>
          <a:p>
            <a:r>
              <a:rPr lang="en-US" sz="3200" dirty="0" smtClean="0">
                <a:solidFill>
                  <a:srgbClr val="E6DB74"/>
                </a:solidFill>
              </a:rPr>
              <a:t>	width=device-width,</a:t>
            </a:r>
          </a:p>
          <a:p>
            <a:r>
              <a:rPr lang="en-US" sz="3200" dirty="0">
                <a:solidFill>
                  <a:srgbClr val="E6DB74"/>
                </a:solidFill>
                <a:latin typeface="Monaco" panose="020B0509030404040204" pitchFamily="49" charset="0"/>
              </a:rPr>
              <a:t>	</a:t>
            </a:r>
            <a:r>
              <a:rPr lang="en-US" sz="3200" dirty="0" smtClean="0">
                <a:solidFill>
                  <a:srgbClr val="E6DB74"/>
                </a:solidFill>
                <a:latin typeface="Monaco" panose="020B0509030404040204" pitchFamily="49" charset="0"/>
              </a:rPr>
              <a:t>initial-scale=1,</a:t>
            </a:r>
          </a:p>
          <a:p>
            <a:r>
              <a:rPr lang="en-US" sz="3200" dirty="0">
                <a:solidFill>
                  <a:srgbClr val="E6DB74"/>
                </a:solidFill>
              </a:rPr>
              <a:t>	</a:t>
            </a:r>
            <a:r>
              <a:rPr lang="en-US" sz="3200" dirty="0" smtClean="0">
                <a:solidFill>
                  <a:srgbClr val="E6DB74"/>
                </a:solidFill>
                <a:latin typeface="Monaco" panose="020B0509030404040204" pitchFamily="49" charset="0"/>
              </a:rPr>
              <a:t>maximum-scale=1,</a:t>
            </a:r>
          </a:p>
          <a:p>
            <a:r>
              <a:rPr lang="en-US" sz="3200" dirty="0">
                <a:solidFill>
                  <a:srgbClr val="E6DB74"/>
                </a:solidFill>
              </a:rPr>
              <a:t>	</a:t>
            </a:r>
            <a:r>
              <a:rPr lang="en-US" sz="3200" dirty="0" smtClean="0">
                <a:solidFill>
                  <a:srgbClr val="E6DB74"/>
                </a:solidFill>
                <a:latin typeface="Monaco" panose="020B0509030404040204" pitchFamily="49" charset="0"/>
              </a:rPr>
              <a:t>user-scalable=no"</a:t>
            </a:r>
            <a:r>
              <a:rPr lang="en-US" sz="3200" dirty="0" smtClean="0">
                <a:solidFill>
                  <a:srgbClr val="F92672"/>
                </a:solidFill>
                <a:latin typeface="Monaco" panose="020B0509030404040204" pitchFamily="49" charset="0"/>
              </a:rPr>
              <a:t>&gt;</a:t>
            </a:r>
            <a:endParaRPr lang="en-US" sz="3200" dirty="0">
              <a:solidFill>
                <a:srgbClr val="F8F8F2"/>
              </a:solidFill>
              <a:latin typeface="Monaco" panose="020B0509030404040204" pitchFamily="49" charset="0"/>
            </a:endParaRPr>
          </a:p>
          <a:p>
            <a:endParaRPr lang="nl-NL" sz="3200" dirty="0"/>
          </a:p>
        </p:txBody>
      </p:sp>
    </p:spTree>
    <p:extLst>
      <p:ext uri="{BB962C8B-B14F-4D97-AF65-F5344CB8AC3E}">
        <p14:creationId xmlns:p14="http://schemas.microsoft.com/office/powerpoint/2010/main" val="3500037897"/>
      </p:ext>
    </p:extLst>
  </p:cSld>
  <p:clrMapOvr>
    <a:masterClrMapping/>
  </p:clrMapOvr>
  <p:transition spd="slow">
    <p:push/>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MEDIA QUERIES</a:t>
            </a:r>
            <a:endParaRPr lang="nl-NL" dirty="0"/>
          </a:p>
        </p:txBody>
      </p:sp>
      <p:sp>
        <p:nvSpPr>
          <p:cNvPr id="4" name="Tijdelijke aanduiding voor inhoud 3"/>
          <p:cNvSpPr>
            <a:spLocks noGrp="1"/>
          </p:cNvSpPr>
          <p:nvPr>
            <p:ph idx="1"/>
          </p:nvPr>
        </p:nvSpPr>
        <p:spPr/>
        <p:txBody>
          <a:bodyPr/>
          <a:lstStyle/>
          <a:p>
            <a:pPr marL="457200" indent="-457200">
              <a:buFont typeface="Arial" panose="020B0604020202020204" pitchFamily="34" charset="0"/>
              <a:buChar char="•"/>
            </a:pPr>
            <a:r>
              <a:rPr lang="nl-NL" dirty="0" smtClean="0"/>
              <a:t>Default binnen Bootstrap is mobile</a:t>
            </a:r>
          </a:p>
          <a:p>
            <a:pPr marL="457200" indent="-457200">
              <a:buFont typeface="Arial" panose="020B0604020202020204" pitchFamily="34" charset="0"/>
              <a:buChar char="•"/>
            </a:pPr>
            <a:r>
              <a:rPr lang="nl-NL" dirty="0" smtClean="0"/>
              <a:t>4 verschillende media </a:t>
            </a:r>
            <a:r>
              <a:rPr lang="nl-NL" dirty="0" err="1" smtClean="0"/>
              <a:t>queries</a:t>
            </a:r>
            <a:r>
              <a:rPr lang="nl-NL" dirty="0" smtClean="0"/>
              <a:t> voor 4 verschillende viewport </a:t>
            </a:r>
            <a:r>
              <a:rPr lang="nl-NL" dirty="0" err="1" smtClean="0"/>
              <a:t>sizes</a:t>
            </a:r>
            <a:endParaRPr lang="nl-NL" dirty="0" smtClean="0"/>
          </a:p>
          <a:p>
            <a:pPr lvl="2"/>
            <a:r>
              <a:rPr lang="nl-NL" dirty="0"/>
              <a:t>.</a:t>
            </a:r>
            <a:r>
              <a:rPr lang="nl-NL" dirty="0" smtClean="0"/>
              <a:t>col-</a:t>
            </a:r>
            <a:r>
              <a:rPr lang="nl-NL" dirty="0" err="1" smtClean="0"/>
              <a:t>xs</a:t>
            </a:r>
            <a:r>
              <a:rPr lang="nl-NL" dirty="0" smtClean="0"/>
              <a:t>-* 		(Extra kleine apparaten </a:t>
            </a:r>
            <a:r>
              <a:rPr lang="nl-NL" b="1" dirty="0"/>
              <a:t>(&lt;768px</a:t>
            </a:r>
            <a:r>
              <a:rPr lang="nl-NL" b="1" dirty="0" smtClean="0"/>
              <a:t>)</a:t>
            </a:r>
            <a:r>
              <a:rPr lang="nl-NL" dirty="0" smtClean="0"/>
              <a:t>)</a:t>
            </a:r>
          </a:p>
          <a:p>
            <a:pPr lvl="2"/>
            <a:r>
              <a:rPr lang="nl-NL" dirty="0"/>
              <a:t>.</a:t>
            </a:r>
            <a:r>
              <a:rPr lang="nl-NL" dirty="0" smtClean="0"/>
              <a:t>col-sm-* 	(Kleine apparaten </a:t>
            </a:r>
            <a:r>
              <a:rPr lang="nl-NL" b="1" dirty="0"/>
              <a:t>(≥768px</a:t>
            </a:r>
            <a:r>
              <a:rPr lang="nl-NL" b="1" dirty="0" smtClean="0"/>
              <a:t>)</a:t>
            </a:r>
            <a:r>
              <a:rPr lang="nl-NL" dirty="0" smtClean="0"/>
              <a:t>)</a:t>
            </a:r>
          </a:p>
          <a:p>
            <a:pPr lvl="2"/>
            <a:r>
              <a:rPr lang="nl-NL" dirty="0"/>
              <a:t>.</a:t>
            </a:r>
            <a:r>
              <a:rPr lang="nl-NL" dirty="0" smtClean="0"/>
              <a:t>col-md-* 	(Medium apparaten </a:t>
            </a:r>
            <a:r>
              <a:rPr lang="nl-NL" b="1" dirty="0"/>
              <a:t>(≥992px</a:t>
            </a:r>
            <a:r>
              <a:rPr lang="nl-NL" b="1" dirty="0" smtClean="0"/>
              <a:t>)</a:t>
            </a:r>
            <a:r>
              <a:rPr lang="nl-NL" dirty="0" smtClean="0"/>
              <a:t>)</a:t>
            </a:r>
          </a:p>
          <a:p>
            <a:pPr lvl="2"/>
            <a:r>
              <a:rPr lang="nl-NL" dirty="0"/>
              <a:t>.</a:t>
            </a:r>
            <a:r>
              <a:rPr lang="nl-NL" dirty="0" smtClean="0"/>
              <a:t>col-</a:t>
            </a:r>
            <a:r>
              <a:rPr lang="nl-NL" dirty="0" err="1" smtClean="0"/>
              <a:t>lg</a:t>
            </a:r>
            <a:r>
              <a:rPr lang="nl-NL" dirty="0" smtClean="0"/>
              <a:t>-* 		(Grote apparaten </a:t>
            </a:r>
            <a:r>
              <a:rPr lang="nl-NL" b="1" dirty="0"/>
              <a:t>(≥1200px</a:t>
            </a:r>
            <a:r>
              <a:rPr lang="nl-NL" b="1" dirty="0" smtClean="0"/>
              <a:t>)</a:t>
            </a:r>
            <a:r>
              <a:rPr lang="nl-NL" dirty="0" smtClean="0"/>
              <a:t>)</a:t>
            </a:r>
            <a:endParaRPr lang="nl-NL" dirty="0"/>
          </a:p>
        </p:txBody>
      </p:sp>
    </p:spTree>
    <p:extLst>
      <p:ext uri="{BB962C8B-B14F-4D97-AF65-F5344CB8AC3E}">
        <p14:creationId xmlns:p14="http://schemas.microsoft.com/office/powerpoint/2010/main" val="58704983"/>
      </p:ext>
    </p:extLst>
  </p:cSld>
  <p:clrMapOvr>
    <a:masterClrMapping/>
  </p:clrMapOvr>
  <p:transition spd="slow">
    <p:push/>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MEDIA QUERIES</a:t>
            </a:r>
            <a:endParaRPr lang="nl-NL" dirty="0"/>
          </a:p>
        </p:txBody>
      </p:sp>
      <p:sp>
        <p:nvSpPr>
          <p:cNvPr id="4" name="Tijdelijke aanduiding voor tekst 3"/>
          <p:cNvSpPr>
            <a:spLocks noGrp="1"/>
          </p:cNvSpPr>
          <p:nvPr>
            <p:ph type="body" sz="quarter" idx="10"/>
          </p:nvPr>
        </p:nvSpPr>
        <p:spPr/>
        <p:txBody>
          <a:bodyPr>
            <a:normAutofit fontScale="55000" lnSpcReduction="20000"/>
          </a:bodyPr>
          <a:lstStyle/>
          <a:p>
            <a:pPr>
              <a:lnSpc>
                <a:spcPct val="120000"/>
              </a:lnSpc>
            </a:pPr>
            <a:r>
              <a:rPr lang="nl-NL" dirty="0" smtClean="0">
                <a:solidFill>
                  <a:srgbClr val="75715E"/>
                </a:solidFill>
              </a:rPr>
              <a:t>&lt;!–- Kleinere apparaten (telefoons, kleiner dan 768px) Geen media query nodig want dit is de default van Bootstrap </a:t>
            </a:r>
            <a:r>
              <a:rPr lang="en-US" dirty="0" smtClean="0">
                <a:solidFill>
                  <a:srgbClr val="75715E"/>
                </a:solidFill>
              </a:rPr>
              <a:t>--&gt;</a:t>
            </a:r>
            <a:endParaRPr lang="en-US" dirty="0">
              <a:solidFill>
                <a:srgbClr val="F8F8F2"/>
              </a:solidFill>
            </a:endParaRPr>
          </a:p>
          <a:p>
            <a:endParaRPr lang="nl-NL" dirty="0" smtClean="0">
              <a:solidFill>
                <a:srgbClr val="75715E"/>
              </a:solidFill>
            </a:endParaRPr>
          </a:p>
          <a:p>
            <a:r>
              <a:rPr lang="nl-NL" dirty="0" smtClean="0">
                <a:solidFill>
                  <a:srgbClr val="75715E"/>
                </a:solidFill>
              </a:rPr>
              <a:t>/* </a:t>
            </a:r>
            <a:r>
              <a:rPr lang="nl-NL" dirty="0">
                <a:solidFill>
                  <a:srgbClr val="75715E"/>
                </a:solidFill>
              </a:rPr>
              <a:t>Kleine schermen(tablets, 768px en hoger) */</a:t>
            </a:r>
            <a:endParaRPr lang="nl-NL" dirty="0">
              <a:solidFill>
                <a:srgbClr val="F8F8F2"/>
              </a:solidFill>
            </a:endParaRPr>
          </a:p>
          <a:p>
            <a:r>
              <a:rPr lang="nl-NL" dirty="0">
                <a:solidFill>
                  <a:srgbClr val="66D9EF"/>
                </a:solidFill>
              </a:rPr>
              <a:t>@media</a:t>
            </a:r>
            <a:r>
              <a:rPr lang="nl-NL" dirty="0">
                <a:solidFill>
                  <a:srgbClr val="F8F8F2"/>
                </a:solidFill>
              </a:rPr>
              <a:t> </a:t>
            </a:r>
            <a:r>
              <a:rPr lang="nl-NL" dirty="0">
                <a:solidFill>
                  <a:srgbClr val="F92672"/>
                </a:solidFill>
              </a:rPr>
              <a:t>(min-</a:t>
            </a:r>
            <a:r>
              <a:rPr lang="nl-NL" dirty="0" err="1">
                <a:solidFill>
                  <a:srgbClr val="F92672"/>
                </a:solidFill>
              </a:rPr>
              <a:t>width</a:t>
            </a:r>
            <a:r>
              <a:rPr lang="nl-NL" dirty="0">
                <a:solidFill>
                  <a:srgbClr val="F92672"/>
                </a:solidFill>
              </a:rPr>
              <a:t>:</a:t>
            </a:r>
            <a:r>
              <a:rPr lang="nl-NL" dirty="0">
                <a:solidFill>
                  <a:srgbClr val="F8F8F2"/>
                </a:solidFill>
              </a:rPr>
              <a:t> </a:t>
            </a:r>
            <a:r>
              <a:rPr lang="nl-NL" dirty="0">
                <a:solidFill>
                  <a:srgbClr val="66D9EF"/>
                </a:solidFill>
              </a:rPr>
              <a:t>@screen-sm-min</a:t>
            </a:r>
            <a:r>
              <a:rPr lang="nl-NL" dirty="0">
                <a:solidFill>
                  <a:srgbClr val="F92672"/>
                </a:solidFill>
              </a:rPr>
              <a:t>)</a:t>
            </a:r>
            <a:r>
              <a:rPr lang="nl-NL" dirty="0">
                <a:solidFill>
                  <a:srgbClr val="F8F8F2"/>
                </a:solidFill>
              </a:rPr>
              <a:t> { </a:t>
            </a:r>
            <a:r>
              <a:rPr lang="nl-NL" dirty="0">
                <a:solidFill>
                  <a:srgbClr val="F92672"/>
                </a:solidFill>
              </a:rPr>
              <a:t>...</a:t>
            </a:r>
            <a:r>
              <a:rPr lang="nl-NL" dirty="0">
                <a:solidFill>
                  <a:srgbClr val="F8F8F2"/>
                </a:solidFill>
              </a:rPr>
              <a:t> }</a:t>
            </a:r>
          </a:p>
          <a:p>
            <a:endParaRPr lang="nl-NL" dirty="0">
              <a:solidFill>
                <a:srgbClr val="F8F8F2"/>
              </a:solidFill>
            </a:endParaRPr>
          </a:p>
          <a:p>
            <a:r>
              <a:rPr lang="nl-NL" dirty="0">
                <a:solidFill>
                  <a:srgbClr val="75715E"/>
                </a:solidFill>
              </a:rPr>
              <a:t>/* Medium schermen (</a:t>
            </a:r>
            <a:r>
              <a:rPr lang="nl-NL" dirty="0" err="1">
                <a:solidFill>
                  <a:srgbClr val="75715E"/>
                </a:solidFill>
              </a:rPr>
              <a:t>laptops</a:t>
            </a:r>
            <a:r>
              <a:rPr lang="nl-NL" dirty="0">
                <a:solidFill>
                  <a:srgbClr val="75715E"/>
                </a:solidFill>
              </a:rPr>
              <a:t>, 992px en hoger) */</a:t>
            </a:r>
            <a:endParaRPr lang="nl-NL" dirty="0">
              <a:solidFill>
                <a:srgbClr val="F8F8F2"/>
              </a:solidFill>
            </a:endParaRPr>
          </a:p>
          <a:p>
            <a:r>
              <a:rPr lang="nl-NL" dirty="0">
                <a:solidFill>
                  <a:srgbClr val="66D9EF"/>
                </a:solidFill>
              </a:rPr>
              <a:t>@media</a:t>
            </a:r>
            <a:r>
              <a:rPr lang="nl-NL" dirty="0">
                <a:solidFill>
                  <a:srgbClr val="F8F8F2"/>
                </a:solidFill>
              </a:rPr>
              <a:t> </a:t>
            </a:r>
            <a:r>
              <a:rPr lang="nl-NL" dirty="0">
                <a:solidFill>
                  <a:srgbClr val="F92672"/>
                </a:solidFill>
              </a:rPr>
              <a:t>(min-</a:t>
            </a:r>
            <a:r>
              <a:rPr lang="nl-NL" dirty="0" err="1">
                <a:solidFill>
                  <a:srgbClr val="F92672"/>
                </a:solidFill>
              </a:rPr>
              <a:t>width</a:t>
            </a:r>
            <a:r>
              <a:rPr lang="nl-NL" dirty="0">
                <a:solidFill>
                  <a:srgbClr val="F92672"/>
                </a:solidFill>
              </a:rPr>
              <a:t>:</a:t>
            </a:r>
            <a:r>
              <a:rPr lang="nl-NL" dirty="0">
                <a:solidFill>
                  <a:srgbClr val="F8F8F2"/>
                </a:solidFill>
              </a:rPr>
              <a:t> </a:t>
            </a:r>
            <a:r>
              <a:rPr lang="nl-NL" dirty="0">
                <a:solidFill>
                  <a:srgbClr val="66D9EF"/>
                </a:solidFill>
              </a:rPr>
              <a:t>@screen-md-min</a:t>
            </a:r>
            <a:r>
              <a:rPr lang="nl-NL" dirty="0">
                <a:solidFill>
                  <a:srgbClr val="F92672"/>
                </a:solidFill>
              </a:rPr>
              <a:t>)</a:t>
            </a:r>
            <a:r>
              <a:rPr lang="nl-NL" dirty="0">
                <a:solidFill>
                  <a:srgbClr val="F8F8F2"/>
                </a:solidFill>
              </a:rPr>
              <a:t> { </a:t>
            </a:r>
            <a:r>
              <a:rPr lang="nl-NL" dirty="0">
                <a:solidFill>
                  <a:srgbClr val="F92672"/>
                </a:solidFill>
              </a:rPr>
              <a:t>...</a:t>
            </a:r>
            <a:r>
              <a:rPr lang="nl-NL" dirty="0">
                <a:solidFill>
                  <a:srgbClr val="F8F8F2"/>
                </a:solidFill>
              </a:rPr>
              <a:t> }</a:t>
            </a:r>
          </a:p>
          <a:p>
            <a:endParaRPr lang="nl-NL" dirty="0">
              <a:solidFill>
                <a:srgbClr val="F8F8F2"/>
              </a:solidFill>
            </a:endParaRPr>
          </a:p>
          <a:p>
            <a:r>
              <a:rPr lang="nl-NL" dirty="0">
                <a:solidFill>
                  <a:srgbClr val="75715E"/>
                </a:solidFill>
              </a:rPr>
              <a:t>/* Grote schermen (</a:t>
            </a:r>
            <a:r>
              <a:rPr lang="nl-NL" dirty="0" err="1">
                <a:solidFill>
                  <a:srgbClr val="75715E"/>
                </a:solidFill>
              </a:rPr>
              <a:t>desktops</a:t>
            </a:r>
            <a:r>
              <a:rPr lang="nl-NL" dirty="0">
                <a:solidFill>
                  <a:srgbClr val="75715E"/>
                </a:solidFill>
              </a:rPr>
              <a:t>, 1200px en hoger) */</a:t>
            </a:r>
            <a:endParaRPr lang="nl-NL" dirty="0">
              <a:solidFill>
                <a:srgbClr val="F8F8F2"/>
              </a:solidFill>
            </a:endParaRPr>
          </a:p>
          <a:p>
            <a:r>
              <a:rPr lang="nl-NL" dirty="0">
                <a:solidFill>
                  <a:srgbClr val="66D9EF"/>
                </a:solidFill>
              </a:rPr>
              <a:t>@media</a:t>
            </a:r>
            <a:r>
              <a:rPr lang="nl-NL" dirty="0">
                <a:solidFill>
                  <a:srgbClr val="F8F8F2"/>
                </a:solidFill>
              </a:rPr>
              <a:t> </a:t>
            </a:r>
            <a:r>
              <a:rPr lang="nl-NL" dirty="0">
                <a:solidFill>
                  <a:srgbClr val="F92672"/>
                </a:solidFill>
              </a:rPr>
              <a:t>(min-</a:t>
            </a:r>
            <a:r>
              <a:rPr lang="nl-NL" dirty="0" err="1">
                <a:solidFill>
                  <a:srgbClr val="F92672"/>
                </a:solidFill>
              </a:rPr>
              <a:t>width</a:t>
            </a:r>
            <a:r>
              <a:rPr lang="nl-NL" dirty="0">
                <a:solidFill>
                  <a:srgbClr val="F92672"/>
                </a:solidFill>
              </a:rPr>
              <a:t>:</a:t>
            </a:r>
            <a:r>
              <a:rPr lang="nl-NL" dirty="0">
                <a:solidFill>
                  <a:srgbClr val="F8F8F2"/>
                </a:solidFill>
              </a:rPr>
              <a:t> </a:t>
            </a:r>
            <a:r>
              <a:rPr lang="nl-NL" dirty="0">
                <a:solidFill>
                  <a:srgbClr val="66D9EF"/>
                </a:solidFill>
              </a:rPr>
              <a:t>@screen-</a:t>
            </a:r>
            <a:r>
              <a:rPr lang="nl-NL" dirty="0" err="1">
                <a:solidFill>
                  <a:srgbClr val="66D9EF"/>
                </a:solidFill>
              </a:rPr>
              <a:t>lg</a:t>
            </a:r>
            <a:r>
              <a:rPr lang="nl-NL" dirty="0">
                <a:solidFill>
                  <a:srgbClr val="66D9EF"/>
                </a:solidFill>
              </a:rPr>
              <a:t>-min</a:t>
            </a:r>
            <a:r>
              <a:rPr lang="nl-NL" dirty="0">
                <a:solidFill>
                  <a:srgbClr val="F92672"/>
                </a:solidFill>
              </a:rPr>
              <a:t>)</a:t>
            </a:r>
            <a:r>
              <a:rPr lang="nl-NL" dirty="0">
                <a:solidFill>
                  <a:srgbClr val="F8F8F2"/>
                </a:solidFill>
              </a:rPr>
              <a:t> { </a:t>
            </a:r>
            <a:r>
              <a:rPr lang="nl-NL" dirty="0">
                <a:solidFill>
                  <a:srgbClr val="F92672"/>
                </a:solidFill>
              </a:rPr>
              <a:t>...</a:t>
            </a:r>
            <a:r>
              <a:rPr lang="nl-NL" dirty="0">
                <a:solidFill>
                  <a:srgbClr val="F8F8F2"/>
                </a:solidFill>
              </a:rPr>
              <a:t> }</a:t>
            </a:r>
          </a:p>
          <a:p>
            <a:endParaRPr lang="nl-NL" dirty="0"/>
          </a:p>
        </p:txBody>
      </p:sp>
    </p:spTree>
    <p:extLst>
      <p:ext uri="{BB962C8B-B14F-4D97-AF65-F5344CB8AC3E}">
        <p14:creationId xmlns:p14="http://schemas.microsoft.com/office/powerpoint/2010/main" val="1675097124"/>
      </p:ext>
    </p:extLst>
  </p:cSld>
  <p:clrMapOvr>
    <a:masterClrMapping/>
  </p:clrMapOvr>
  <p:transition spd="slow">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WAAROM RESPONSIVE DESIGN?</a:t>
            </a:r>
            <a:endParaRPr lang="nl-NL" dirty="0"/>
          </a:p>
        </p:txBody>
      </p:sp>
    </p:spTree>
    <p:extLst>
      <p:ext uri="{BB962C8B-B14F-4D97-AF65-F5344CB8AC3E}">
        <p14:creationId xmlns:p14="http://schemas.microsoft.com/office/powerpoint/2010/main" val="293868361"/>
      </p:ext>
    </p:extLst>
  </p:cSld>
  <p:clrMapOvr>
    <a:masterClrMapping/>
  </p:clrMapOvr>
  <p:transition spd="slow">
    <p:push/>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Grafiek 23"/>
          <p:cNvGraphicFramePr/>
          <p:nvPr>
            <p:extLst/>
          </p:nvPr>
        </p:nvGraphicFramePr>
        <p:xfrm>
          <a:off x="4669969" y="2087776"/>
          <a:ext cx="5007431" cy="3723985"/>
        </p:xfrm>
        <a:graphic>
          <a:graphicData uri="http://schemas.openxmlformats.org/drawingml/2006/chart">
            <c:chart xmlns:c="http://schemas.openxmlformats.org/drawingml/2006/chart" xmlns:r="http://schemas.openxmlformats.org/officeDocument/2006/relationships" r:id="rId3"/>
          </a:graphicData>
        </a:graphic>
      </p:graphicFrame>
      <p:pic>
        <p:nvPicPr>
          <p:cNvPr id="30" name="Afbeelding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99863" y="1790699"/>
            <a:ext cx="2286774" cy="4181929"/>
          </a:xfrm>
          <a:prstGeom prst="rect">
            <a:avLst/>
          </a:prstGeom>
        </p:spPr>
      </p:pic>
      <p:sp>
        <p:nvSpPr>
          <p:cNvPr id="31" name="Titel 1"/>
          <p:cNvSpPr>
            <a:spLocks noGrp="1"/>
          </p:cNvSpPr>
          <p:nvPr>
            <p:ph type="title"/>
          </p:nvPr>
        </p:nvSpPr>
        <p:spPr/>
        <p:txBody>
          <a:bodyPr>
            <a:normAutofit fontScale="90000"/>
          </a:bodyPr>
          <a:lstStyle/>
          <a:p>
            <a:r>
              <a:rPr lang="en-US" dirty="0"/>
              <a:t>% SMARTPHONE </a:t>
            </a:r>
            <a:r>
              <a:rPr lang="en-US" dirty="0" smtClean="0"/>
              <a:t>BEZITTERS NEDERLAND</a:t>
            </a:r>
            <a:endParaRPr lang="nl-NL" dirty="0"/>
          </a:p>
        </p:txBody>
      </p:sp>
      <p:sp>
        <p:nvSpPr>
          <p:cNvPr id="32" name="Tekstvak 31"/>
          <p:cNvSpPr txBox="1"/>
          <p:nvPr/>
        </p:nvSpPr>
        <p:spPr>
          <a:xfrm>
            <a:off x="2549519" y="3516431"/>
            <a:ext cx="1539106" cy="923330"/>
          </a:xfrm>
          <a:prstGeom prst="rect">
            <a:avLst/>
          </a:prstGeom>
          <a:noFill/>
        </p:spPr>
        <p:txBody>
          <a:bodyPr wrap="square" rtlCol="0">
            <a:spAutoFit/>
          </a:bodyPr>
          <a:lstStyle/>
          <a:p>
            <a:pPr algn="ctr"/>
            <a:r>
              <a:rPr lang="en-US" sz="5400" b="1" dirty="0" smtClean="0">
                <a:solidFill>
                  <a:schemeClr val="bg1"/>
                </a:solidFill>
                <a:latin typeface="Journey" panose="02000603000000000000" pitchFamily="2" charset="0"/>
                <a:ea typeface="Journey" panose="02000603000000000000" pitchFamily="2" charset="0"/>
              </a:rPr>
              <a:t>+20%</a:t>
            </a:r>
            <a:endParaRPr lang="nl-NL" sz="5400" b="1" dirty="0">
              <a:solidFill>
                <a:schemeClr val="bg1"/>
              </a:solidFill>
              <a:latin typeface="Journey" panose="02000603000000000000" pitchFamily="2" charset="0"/>
              <a:ea typeface="Journey" panose="02000603000000000000" pitchFamily="2" charset="0"/>
            </a:endParaRPr>
          </a:p>
        </p:txBody>
      </p:sp>
    </p:spTree>
    <p:extLst>
      <p:ext uri="{BB962C8B-B14F-4D97-AF65-F5344CB8AC3E}">
        <p14:creationId xmlns:p14="http://schemas.microsoft.com/office/powerpoint/2010/main" val="5840462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4">
                                            <p:graphicEl>
                                              <a:chart seriesIdx="-3" categoryIdx="-3" bldStep="gridLegend"/>
                                            </p:graphicEl>
                                          </p:spTgt>
                                        </p:tgtEl>
                                        <p:attrNameLst>
                                          <p:attrName>style.visibility</p:attrName>
                                        </p:attrNameLst>
                                      </p:cBhvr>
                                      <p:to>
                                        <p:strVal val="visible"/>
                                      </p:to>
                                    </p:set>
                                    <p:animEffect transition="in" filter="fade">
                                      <p:cBhvr>
                                        <p:cTn id="13" dur="500"/>
                                        <p:tgtEl>
                                          <p:spTgt spid="24">
                                            <p:graphicEl>
                                              <a:chart seriesIdx="-3" categoryIdx="-3" bldStep="gridLegend"/>
                                            </p:graphicEl>
                                          </p:spTgt>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24">
                                            <p:graphicEl>
                                              <a:chart seriesIdx="-4" categoryIdx="0" bldStep="category"/>
                                            </p:graphicEl>
                                          </p:spTgt>
                                        </p:tgtEl>
                                        <p:attrNameLst>
                                          <p:attrName>style.visibility</p:attrName>
                                        </p:attrNameLst>
                                      </p:cBhvr>
                                      <p:to>
                                        <p:strVal val="visible"/>
                                      </p:to>
                                    </p:set>
                                    <p:animEffect transition="in" filter="fade">
                                      <p:cBhvr>
                                        <p:cTn id="17" dur="500"/>
                                        <p:tgtEl>
                                          <p:spTgt spid="24">
                                            <p:graphicEl>
                                              <a:chart seriesIdx="-4" categoryIdx="0" bldStep="category"/>
                                            </p:graphicEl>
                                          </p:spTgt>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24">
                                            <p:graphicEl>
                                              <a:chart seriesIdx="-4" categoryIdx="1" bldStep="category"/>
                                            </p:graphicEl>
                                          </p:spTgt>
                                        </p:tgtEl>
                                        <p:attrNameLst>
                                          <p:attrName>style.visibility</p:attrName>
                                        </p:attrNameLst>
                                      </p:cBhvr>
                                      <p:to>
                                        <p:strVal val="visible"/>
                                      </p:to>
                                    </p:set>
                                    <p:animEffect transition="in" filter="fade">
                                      <p:cBhvr>
                                        <p:cTn id="21" dur="500"/>
                                        <p:tgtEl>
                                          <p:spTgt spid="24">
                                            <p:graphicEl>
                                              <a:chart seriesIdx="-4" categoryIdx="1" bldStep="category"/>
                                            </p:graphicEl>
                                          </p:spTgt>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24">
                                            <p:graphicEl>
                                              <a:chart seriesIdx="-4" categoryIdx="2" bldStep="category"/>
                                            </p:graphicEl>
                                          </p:spTgt>
                                        </p:tgtEl>
                                        <p:attrNameLst>
                                          <p:attrName>style.visibility</p:attrName>
                                        </p:attrNameLst>
                                      </p:cBhvr>
                                      <p:to>
                                        <p:strVal val="visible"/>
                                      </p:to>
                                    </p:set>
                                    <p:animEffect transition="in" filter="fade">
                                      <p:cBhvr>
                                        <p:cTn id="25" dur="500"/>
                                        <p:tgtEl>
                                          <p:spTgt spid="24">
                                            <p:graphicEl>
                                              <a:chart seriesIdx="-4" categoryIdx="2" bldStep="category"/>
                                            </p:graphicEl>
                                          </p:spTgt>
                                        </p:tgtEl>
                                      </p:cBhvr>
                                    </p:animEffect>
                                  </p:childTnLst>
                                </p:cTn>
                              </p:par>
                            </p:childTnLst>
                          </p:cTn>
                        </p:par>
                        <p:par>
                          <p:cTn id="26" fill="hold">
                            <p:stCondLst>
                              <p:cond delay="3000"/>
                            </p:stCondLst>
                            <p:childTnLst>
                              <p:par>
                                <p:cTn id="27" presetID="10" presetClass="entr" presetSubtype="0" fill="hold" grpId="0" nodeType="afterEffect">
                                  <p:stCondLst>
                                    <p:cond delay="200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4" grpId="0">
        <p:bldSub>
          <a:bldChart bld="category"/>
        </p:bldSub>
      </p:bldGraphic>
      <p:bldP spid="3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Afbeelding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31040"/>
            <a:ext cx="12192000" cy="7949207"/>
          </a:xfrm>
          <a:prstGeom prst="rect">
            <a:avLst/>
          </a:prstGeom>
        </p:spPr>
      </p:pic>
      <p:sp>
        <p:nvSpPr>
          <p:cNvPr id="7" name="Titel 6"/>
          <p:cNvSpPr>
            <a:spLocks noGrp="1"/>
          </p:cNvSpPr>
          <p:nvPr>
            <p:ph type="title"/>
          </p:nvPr>
        </p:nvSpPr>
        <p:spPr/>
        <p:txBody>
          <a:bodyPr>
            <a:normAutofit/>
          </a:bodyPr>
          <a:lstStyle/>
          <a:p>
            <a:r>
              <a:rPr lang="en-US" dirty="0"/>
              <a:t>12.000.000 </a:t>
            </a:r>
            <a:r>
              <a:rPr lang="en-US" dirty="0" smtClean="0"/>
              <a:t>MENSEN</a:t>
            </a:r>
            <a:endParaRPr lang="nl-NL" dirty="0"/>
          </a:p>
        </p:txBody>
      </p:sp>
    </p:spTree>
    <p:extLst>
      <p:ext uri="{BB962C8B-B14F-4D97-AF65-F5344CB8AC3E}">
        <p14:creationId xmlns:p14="http://schemas.microsoft.com/office/powerpoint/2010/main" val="122900819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Kantoorthema">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Aangepast 1">
      <a:majorFont>
        <a:latin typeface="Myriad Pro"/>
        <a:ea typeface=""/>
        <a:cs typeface=""/>
      </a:majorFont>
      <a:minorFont>
        <a:latin typeface="Myriad Pro"/>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t">
        <a:normAutofit/>
      </a:bodyPr>
      <a:lstStyle>
        <a:defPPr algn="l">
          <a:defRPr sz="1800" b="0" dirty="0" smtClean="0">
            <a:solidFill>
              <a:schemeClr val="bg1"/>
            </a:solidFill>
            <a:latin typeface="Monaco" panose="020B0509030404040204" pitchFamily="49" charset="0"/>
          </a:defRPr>
        </a:defPPr>
      </a:lstStyle>
    </a:txDef>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2946</TotalTime>
  <Words>1804</Words>
  <Application>Microsoft Office PowerPoint</Application>
  <PresentationFormat>Breedbeeld</PresentationFormat>
  <Paragraphs>308</Paragraphs>
  <Slides>64</Slides>
  <Notes>25</Notes>
  <HiddenSlides>0</HiddenSlides>
  <MMClips>0</MMClips>
  <ScaleCrop>false</ScaleCrop>
  <HeadingPairs>
    <vt:vector size="6" baseType="variant">
      <vt:variant>
        <vt:lpstr>Gebruikte lettertypen</vt:lpstr>
      </vt:variant>
      <vt:variant>
        <vt:i4>7</vt:i4>
      </vt:variant>
      <vt:variant>
        <vt:lpstr>Thema</vt:lpstr>
      </vt:variant>
      <vt:variant>
        <vt:i4>1</vt:i4>
      </vt:variant>
      <vt:variant>
        <vt:lpstr>Diatitels</vt:lpstr>
      </vt:variant>
      <vt:variant>
        <vt:i4>64</vt:i4>
      </vt:variant>
    </vt:vector>
  </HeadingPairs>
  <TitlesOfParts>
    <vt:vector size="72" baseType="lpstr">
      <vt:lpstr>Arial</vt:lpstr>
      <vt:lpstr>Calibri</vt:lpstr>
      <vt:lpstr>Helvetica LT Std</vt:lpstr>
      <vt:lpstr>Journey</vt:lpstr>
      <vt:lpstr>Monaco</vt:lpstr>
      <vt:lpstr>Myriad Pro</vt:lpstr>
      <vt:lpstr>Times New Roman</vt:lpstr>
      <vt:lpstr>Office Theme</vt:lpstr>
      <vt:lpstr>RESPONSIVE GRID WORKSHOP</vt:lpstr>
      <vt:lpstr>WIE WE ZIJN</vt:lpstr>
      <vt:lpstr>WAT HEB JE VANDAAG NODIG</vt:lpstr>
      <vt:lpstr>BLOK 1 : INTRODUCTIE RESPONSIVE DESIGN &amp; HET GRID CONCEPT</vt:lpstr>
      <vt:lpstr>WAT IS RESPONSIVE DESIGN</vt:lpstr>
      <vt:lpstr>1 WEBSITE VOOR IEDER APPARAAT</vt:lpstr>
      <vt:lpstr>WAAROM RESPONSIVE DESIGN?</vt:lpstr>
      <vt:lpstr>% SMARTPHONE BEZITTERS NEDERLAND</vt:lpstr>
      <vt:lpstr>12.000.000 MENSEN</vt:lpstr>
      <vt:lpstr>WAAROM DAN GEEN NATIVE APP?</vt:lpstr>
      <vt:lpstr>IEDER APPARAAT ZIJN EIGEN APP</vt:lpstr>
      <vt:lpstr>EN EEN MOBIELE WEBSITE?</vt:lpstr>
      <vt:lpstr>TWEE APARTE WEBSITES</vt:lpstr>
      <vt:lpstr>1 CODEBASE VOOR IEDER APPARATEN</vt:lpstr>
      <vt:lpstr>EEN AANTAL VOORBEELDEN</vt:lpstr>
      <vt:lpstr>PowerPoint-presentatie</vt:lpstr>
      <vt:lpstr>PowerPoint-presentatie</vt:lpstr>
      <vt:lpstr>PowerPoint-presentatie</vt:lpstr>
      <vt:lpstr>WAT IS EEN GRID?</vt:lpstr>
      <vt:lpstr>WAT IS EEN GRID?</vt:lpstr>
      <vt:lpstr>FRAMEWORKS</vt:lpstr>
      <vt:lpstr>ZELF EEN GRID MAKEN?</vt:lpstr>
      <vt:lpstr>HOE TE BEGINNEN</vt:lpstr>
      <vt:lpstr>SCHETSEN</vt:lpstr>
      <vt:lpstr>BLOK 2 : HET GRID SYSTEEM BINNEN BOOTSTRAP</vt:lpstr>
      <vt:lpstr>CONTAINERS</vt:lpstr>
      <vt:lpstr>CONTAINERS (2)</vt:lpstr>
      <vt:lpstr>ROWS</vt:lpstr>
      <vt:lpstr>ROWS (2)</vt:lpstr>
      <vt:lpstr>COLUMNS</vt:lpstr>
      <vt:lpstr>COLUMNS</vt:lpstr>
      <vt:lpstr>NESTED ROWS &amp; COLUMNS</vt:lpstr>
      <vt:lpstr>NESTED ROWS &amp; COLUMNS</vt:lpstr>
      <vt:lpstr>ELEMENTEN BINNEN BOOTSTRAP</vt:lpstr>
      <vt:lpstr>BUTTONS</vt:lpstr>
      <vt:lpstr>BUTTONS</vt:lpstr>
      <vt:lpstr>BUTTONS</vt:lpstr>
      <vt:lpstr>BUTTONS</vt:lpstr>
      <vt:lpstr>BUTTONS</vt:lpstr>
      <vt:lpstr>BUTTON VOLLEDIGE BREEDTE</vt:lpstr>
      <vt:lpstr>BUTTON VOLLEDIGE BREEDTE</vt:lpstr>
      <vt:lpstr>VRAAG JEZELF AF</vt:lpstr>
      <vt:lpstr>TABLES</vt:lpstr>
      <vt:lpstr>TABLES</vt:lpstr>
      <vt:lpstr>TABLES</vt:lpstr>
      <vt:lpstr>TABLES</vt:lpstr>
      <vt:lpstr>RESPONSIVE TABLE</vt:lpstr>
      <vt:lpstr>TABLES</vt:lpstr>
      <vt:lpstr>VRAAG JEZELF AF</vt:lpstr>
      <vt:lpstr>RESPONSIVE IMAGES</vt:lpstr>
      <vt:lpstr>RESPONSIVE IMAGES</vt:lpstr>
      <vt:lpstr>IMAGE SHAPES</vt:lpstr>
      <vt:lpstr>VRAAG JEZELF AF</vt:lpstr>
      <vt:lpstr>OPDRACHT 2 BRENG JE SCHETS TOT LEVEN MET BEHULP VAN BOOTSTRAP</vt:lpstr>
      <vt:lpstr>BLOK 3: RESPONSIVE DESIGN MET BOOTSTRAP</vt:lpstr>
      <vt:lpstr>WAAR GAAT HET VAAK FOUT!</vt:lpstr>
      <vt:lpstr>PowerPoint-presentatie</vt:lpstr>
      <vt:lpstr>PowerPoint-presentatie</vt:lpstr>
      <vt:lpstr>PowerPoint-presentatie</vt:lpstr>
      <vt:lpstr>HOE KUNNEN WE DIT ONDERVANGEN</vt:lpstr>
      <vt:lpstr>DE VIEWPORT</vt:lpstr>
      <vt:lpstr>DE VIEWPORT</vt:lpstr>
      <vt:lpstr>MEDIA QUERIES</vt:lpstr>
      <vt:lpstr>MEDIA QUERIES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AngularJS 2.0</dc:title>
  <dc:creator>Jarno</dc:creator>
  <cp:lastModifiedBy>Jarno</cp:lastModifiedBy>
  <cp:revision>143</cp:revision>
  <dcterms:created xsi:type="dcterms:W3CDTF">2014-05-15T18:34:00Z</dcterms:created>
  <dcterms:modified xsi:type="dcterms:W3CDTF">2014-10-07T11:52:57Z</dcterms:modified>
</cp:coreProperties>
</file>

<file path=docProps/thumbnail.jpeg>
</file>